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1" r:id="rId24"/>
    <p:sldId id="278" r:id="rId25"/>
    <p:sldId id="279" r:id="rId26"/>
    <p:sldId id="280" r:id="rId27"/>
    <p:sldId id="281" r:id="rId28"/>
    <p:sldId id="312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3" r:id="rId47"/>
    <p:sldId id="299" r:id="rId48"/>
    <p:sldId id="300" r:id="rId49"/>
    <p:sldId id="301" r:id="rId50"/>
    <p:sldId id="302" r:id="rId51"/>
    <p:sldId id="304" r:id="rId52"/>
    <p:sldId id="305" r:id="rId53"/>
    <p:sldId id="306" r:id="rId54"/>
    <p:sldId id="307" r:id="rId55"/>
    <p:sldId id="308" r:id="rId56"/>
    <p:sldId id="309" r:id="rId57"/>
  </p:sldIdLst>
  <p:sldSz cx="18288000" cy="10287000"/>
  <p:notesSz cx="6858000" cy="9144000"/>
  <p:embeddedFontLst>
    <p:embeddedFont>
      <p:font typeface="Source Han Sans KR" panose="020B0600000101010101" charset="-127"/>
      <p:regular r:id="rId59"/>
    </p:embeddedFont>
    <p:embeddedFont>
      <p:font typeface="Jeju Hallasan" panose="020B0600000101010101" charset="-127"/>
      <p:regular r:id="rId60"/>
    </p:embeddedFont>
    <p:embeddedFont>
      <p:font typeface="Dokdo" panose="020B0600000101010101" charset="-127"/>
      <p:regular r:id="rId61"/>
    </p:embeddedFont>
    <p:embeddedFont>
      <p:font typeface="Bahnschrift SemiLight" panose="020B0502040204020203" pitchFamily="34" charset="0"/>
      <p:regular r:id="rId62"/>
    </p:embeddedFont>
    <p:embeddedFont>
      <p:font typeface="Source Han Sans KR Heavy" panose="020B0600000101010101" charset="-127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Source Han Sans KR Bold" panose="020B0600000101010101" charset="-127"/>
      <p:regular r:id="rId66"/>
    </p:embeddedFont>
    <p:embeddedFont>
      <p:font typeface="Bebas Neue Bold" panose="020B0604020202020204" charset="0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Source Han Sans KR Light" panose="020B0600000101010101" charset="-127"/>
      <p:regular r:id="rId72"/>
    </p:embeddedFont>
    <p:embeddedFont>
      <p:font typeface="나눔스퀘어 Bold" panose="020B0600000101010101" pitchFamily="50" charset="-127"/>
      <p:bold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6904" autoAdjust="0"/>
  </p:normalViewPr>
  <p:slideViewPr>
    <p:cSldViewPr>
      <p:cViewPr varScale="1">
        <p:scale>
          <a:sx n="45" d="100"/>
          <a:sy n="45" d="100"/>
        </p:scale>
        <p:origin x="1234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~</a:t>
            </a:r>
            <a:endParaRPr lang="en-US" altLang="ko-KR" baseline="0" dirty="0" smtClean="0"/>
          </a:p>
          <a:p>
            <a:r>
              <a:rPr lang="en-US" altLang="ko-KR" baseline="0" dirty="0" smtClean="0"/>
              <a:t>&lt;</a:t>
            </a:r>
            <a:r>
              <a:rPr lang="ko-KR" altLang="en-US" baseline="0" dirty="0" smtClean="0"/>
              <a:t>소비자 검색 키워드를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활용한 식품 소비 </a:t>
            </a:r>
            <a:r>
              <a:rPr lang="ko-KR" altLang="en-US" baseline="0" dirty="0" err="1" smtClean="0"/>
              <a:t>트렌드분석</a:t>
            </a:r>
            <a:r>
              <a:rPr lang="ko-KR" altLang="en-US" baseline="0" dirty="0" smtClean="0"/>
              <a:t> 및 예측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를 주제로 발표를 할 </a:t>
            </a:r>
            <a:r>
              <a:rPr lang="ko-KR" altLang="en-US" baseline="0" dirty="0" err="1" smtClean="0"/>
              <a:t>두잇</a:t>
            </a:r>
            <a:r>
              <a:rPr lang="ko-KR" altLang="en-US" baseline="0" dirty="0" smtClean="0"/>
              <a:t> 팀 권영재입니다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8812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그러면 본격적으로 저희 프로젝트 상세 진행 과정에 대해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저희는 분석에 들어가기 앞서 </a:t>
            </a:r>
            <a:r>
              <a:rPr lang="ko-KR" altLang="en-US" dirty="0" err="1" smtClean="0"/>
              <a:t>잇더컴퍼니</a:t>
            </a:r>
            <a:r>
              <a:rPr lang="ko-KR" altLang="en-US" dirty="0" smtClean="0"/>
              <a:t> 측과의 미팅을 통해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꿀스틱</a:t>
            </a:r>
            <a:r>
              <a:rPr lang="en-US" altLang="ko-KR" dirty="0" smtClean="0"/>
              <a:t>＇</a:t>
            </a:r>
            <a:r>
              <a:rPr lang="ko-KR" altLang="en-US" dirty="0" smtClean="0"/>
              <a:t>키워드 내에서 상세 분석 요청사항을 </a:t>
            </a:r>
            <a:r>
              <a:rPr lang="ko-KR" altLang="en-US" dirty="0" err="1" smtClean="0"/>
              <a:t>안내받았습니다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상세 요청사항은 다음과 같이 제품 </a:t>
            </a:r>
            <a:r>
              <a:rPr lang="ko-KR" altLang="en-US" dirty="0" err="1" smtClean="0"/>
              <a:t>브랜딩</a:t>
            </a:r>
            <a:r>
              <a:rPr lang="ko-KR" altLang="en-US" dirty="0" smtClean="0"/>
              <a:t> 방향성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패키지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선호도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첨가물에 대한 반응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활용 </a:t>
            </a:r>
            <a:r>
              <a:rPr lang="ko-KR" altLang="en-US" baseline="0" dirty="0" err="1" smtClean="0"/>
              <a:t>레시피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콘텐츠</a:t>
            </a:r>
            <a:r>
              <a:rPr lang="ko-KR" altLang="en-US" baseline="0" dirty="0" smtClean="0"/>
              <a:t> 구상의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사항이였으며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브랜딩의</a:t>
            </a:r>
            <a:r>
              <a:rPr lang="ko-KR" altLang="en-US" baseline="0" dirty="0" smtClean="0"/>
              <a:t> 경우 제주 기업인 만큼 제주의 꿀을 사용한 </a:t>
            </a:r>
            <a:r>
              <a:rPr lang="ko-KR" altLang="en-US" baseline="0" dirty="0" err="1" smtClean="0"/>
              <a:t>꿀스틱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브랜딩으로</a:t>
            </a:r>
            <a:r>
              <a:rPr lang="ko-KR" altLang="en-US" baseline="0" dirty="0" smtClean="0"/>
              <a:t> 방향성을 생각하고 있어 그 점을 고려한 분석이 필요했습니다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가지 요청사항을 고려하여 기획서를 작성한 후 본격적으로 프로젝트에 돌입했습니다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673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설명</a:t>
            </a:r>
            <a:r>
              <a:rPr lang="en-US" dirty="0"/>
              <a:t> </a:t>
            </a:r>
            <a:r>
              <a:rPr lang="en-US" dirty="0" err="1"/>
              <a:t>연령대</a:t>
            </a:r>
            <a:r>
              <a:rPr lang="en-US" dirty="0"/>
              <a:t>, </a:t>
            </a:r>
            <a:r>
              <a:rPr lang="en-US" dirty="0" err="1"/>
              <a:t>개수만</a:t>
            </a:r>
            <a:r>
              <a:rPr lang="en-US" dirty="0"/>
              <a:t> </a:t>
            </a:r>
            <a:r>
              <a:rPr lang="en-US" dirty="0" err="1" smtClean="0"/>
              <a:t>추가</a:t>
            </a:r>
            <a:endParaRPr lang="en-US" dirty="0" smtClean="0"/>
          </a:p>
          <a:p>
            <a:r>
              <a:rPr lang="ko-KR" altLang="en-US" dirty="0" smtClean="0"/>
              <a:t>소비자들의 반응이 담긴 데이터가 필요했으며 따라서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꿀스틱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제품에 대한 리뷰데이터와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데이터를 수집 대상으로 선정했습니다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양질의 데이터가 </a:t>
            </a:r>
            <a:r>
              <a:rPr lang="ko-KR" altLang="en-US" dirty="0" smtClean="0"/>
              <a:t>많은 플랫폼으로 수집 대상을 우선 선정했고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리뷰 플랫폼</a:t>
            </a:r>
            <a:r>
              <a:rPr lang="en-US" altLang="ko-KR" dirty="0" smtClean="0"/>
              <a:t>, 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플랫폼에서 총 </a:t>
            </a:r>
            <a:r>
              <a:rPr lang="en-US" altLang="ko-KR" dirty="0" smtClean="0"/>
              <a:t>73117</a:t>
            </a:r>
            <a:r>
              <a:rPr lang="ko-KR" altLang="en-US" dirty="0" smtClean="0"/>
              <a:t>건의 리뷰 데이터와 </a:t>
            </a:r>
            <a:r>
              <a:rPr lang="en-US" altLang="ko-KR" dirty="0" smtClean="0"/>
              <a:t>1768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데이터를 수집했습니다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플랫폼 별로 각기 다른 사용자들의 성격을 확인할 수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스마트스토어의 경우 </a:t>
            </a:r>
            <a:r>
              <a:rPr lang="en-US" altLang="ko-KR" dirty="0" smtClean="0"/>
              <a:t>30~40</a:t>
            </a:r>
            <a:r>
              <a:rPr lang="ko-KR" altLang="en-US" dirty="0" smtClean="0"/>
              <a:t>대 연령에서 높은 이용률을 보였으며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133</a:t>
            </a:r>
            <a:r>
              <a:rPr lang="ko-KR" altLang="en-US" dirty="0" smtClean="0"/>
              <a:t>개의 상품에서 </a:t>
            </a:r>
            <a:r>
              <a:rPr lang="en-US" altLang="ko-KR" dirty="0" smtClean="0"/>
              <a:t>55796</a:t>
            </a:r>
            <a:r>
              <a:rPr lang="ko-KR" altLang="en-US" dirty="0" smtClean="0"/>
              <a:t>건의 리뷰데이터를 수집했습니다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블로그의</a:t>
            </a:r>
            <a:r>
              <a:rPr lang="ko-KR" altLang="en-US" dirty="0" smtClean="0"/>
              <a:t> 경우 </a:t>
            </a:r>
            <a:r>
              <a:rPr lang="ko-KR" altLang="en-US" dirty="0" err="1" smtClean="0"/>
              <a:t>홍보성이</a:t>
            </a:r>
            <a:r>
              <a:rPr lang="ko-KR" altLang="en-US" dirty="0" smtClean="0"/>
              <a:t> 짙은 </a:t>
            </a:r>
            <a:r>
              <a:rPr lang="ko-KR" altLang="en-US" dirty="0" err="1" smtClean="0"/>
              <a:t>판매자들의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게시글이</a:t>
            </a:r>
            <a:r>
              <a:rPr lang="ko-KR" altLang="en-US" dirty="0" smtClean="0"/>
              <a:t> 많았으며 총 </a:t>
            </a:r>
            <a:r>
              <a:rPr lang="en-US" altLang="ko-KR" dirty="0" smtClean="0"/>
              <a:t>1768</a:t>
            </a:r>
            <a:r>
              <a:rPr lang="ko-KR" altLang="en-US" dirty="0" smtClean="0"/>
              <a:t>개의 글을 수집할 수 있었습니다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마켓컬리의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30~40</a:t>
            </a:r>
            <a:r>
              <a:rPr lang="ko-KR" altLang="en-US" dirty="0" smtClean="0"/>
              <a:t>대 여성 소비자들이 주 사용자로 꼽혔으며 </a:t>
            </a:r>
            <a:r>
              <a:rPr lang="en-US" altLang="ko-KR" dirty="0" smtClean="0"/>
              <a:t>18</a:t>
            </a:r>
            <a:r>
              <a:rPr lang="ko-KR" altLang="en-US" dirty="0" smtClean="0"/>
              <a:t>개의 상품에서 총 </a:t>
            </a:r>
            <a:r>
              <a:rPr lang="en-US" altLang="ko-KR" dirty="0" smtClean="0"/>
              <a:t>10476</a:t>
            </a:r>
            <a:r>
              <a:rPr lang="ko-KR" altLang="en-US" dirty="0" smtClean="0"/>
              <a:t>건의 리뷰를 수집했습니다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29cm</a:t>
            </a:r>
            <a:r>
              <a:rPr lang="ko-KR" altLang="en-US" dirty="0" smtClean="0"/>
              <a:t>같은 경우 주 고객층은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대 여성으로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힙한</a:t>
            </a:r>
            <a:r>
              <a:rPr lang="ko-KR" altLang="en-US" dirty="0" smtClean="0"/>
              <a:t> 디자인으로 성공적으로 꿀 제품을 </a:t>
            </a:r>
            <a:r>
              <a:rPr lang="ko-KR" altLang="en-US" dirty="0" err="1" smtClean="0"/>
              <a:t>브랜딩한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워커비가</a:t>
            </a:r>
            <a:r>
              <a:rPr lang="ko-KR" altLang="en-US" dirty="0" smtClean="0"/>
              <a:t> 입점해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46</a:t>
            </a:r>
            <a:r>
              <a:rPr lang="ko-KR" altLang="en-US" dirty="0" smtClean="0"/>
              <a:t>개의 상품에서 </a:t>
            </a:r>
            <a:r>
              <a:rPr lang="en-US" altLang="ko-KR" dirty="0" smtClean="0"/>
              <a:t>4924</a:t>
            </a:r>
            <a:r>
              <a:rPr lang="ko-KR" altLang="en-US" dirty="0" smtClean="0"/>
              <a:t>건의 리뷰를 수집했습니다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카카오톡</a:t>
            </a:r>
            <a:r>
              <a:rPr lang="ko-KR" altLang="en-US" dirty="0" smtClean="0"/>
              <a:t> 선물하기의 경우</a:t>
            </a:r>
            <a:r>
              <a:rPr lang="en-US" altLang="ko-KR" dirty="0" smtClean="0"/>
              <a:t>, 29cm</a:t>
            </a:r>
            <a:r>
              <a:rPr lang="ko-KR" altLang="en-US" dirty="0" smtClean="0"/>
              <a:t>와 비슷하게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대 여성의 이용률이 높았는데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48</a:t>
            </a:r>
            <a:r>
              <a:rPr lang="ko-KR" altLang="en-US" dirty="0" smtClean="0"/>
              <a:t>개의 상품에서 </a:t>
            </a:r>
            <a:r>
              <a:rPr lang="en-US" altLang="ko-KR" dirty="0" smtClean="0"/>
              <a:t>1921</a:t>
            </a:r>
            <a:r>
              <a:rPr lang="ko-KR" altLang="en-US" dirty="0" smtClean="0"/>
              <a:t>건의 리뷰를 수집했습니다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67003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리뷰데이터와 </a:t>
            </a:r>
            <a:r>
              <a:rPr lang="ko-KR" altLang="en-US" dirty="0" err="1" smtClean="0"/>
              <a:t>블로그데이터는</a:t>
            </a:r>
            <a:r>
              <a:rPr lang="ko-KR" altLang="en-US" dirty="0" smtClean="0"/>
              <a:t> 다음과 같이 </a:t>
            </a:r>
            <a:r>
              <a:rPr lang="ko-KR" altLang="en-US" dirty="0" err="1" smtClean="0"/>
              <a:t>뷰티풀수프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셀레니움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오픈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활용하여 직접 데이터를 수집했습니다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5659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수집한 데이터에 대해 설명해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데이터 유형에 따라 </a:t>
            </a:r>
            <a:r>
              <a:rPr lang="ko-KR" altLang="en-US" dirty="0" err="1" smtClean="0"/>
              <a:t>컬럼이</a:t>
            </a:r>
            <a:r>
              <a:rPr lang="ko-KR" altLang="en-US" dirty="0" smtClean="0"/>
              <a:t> 다르게 구성되어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블로그같은</a:t>
            </a:r>
            <a:r>
              <a:rPr lang="ko-KR" altLang="en-US" dirty="0" smtClean="0"/>
              <a:t> 경우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포스팅</a:t>
            </a:r>
            <a:r>
              <a:rPr lang="ko-KR" altLang="en-US" dirty="0" smtClean="0"/>
              <a:t> 날짜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실제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텍스트로 구성이 되어있습니다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리뷰데이터 중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마켓컬리</a:t>
            </a:r>
            <a:r>
              <a:rPr lang="en-US" altLang="ko-KR" dirty="0" smtClean="0"/>
              <a:t>, 29cm, </a:t>
            </a:r>
            <a:r>
              <a:rPr lang="ko-KR" altLang="en-US" dirty="0" smtClean="0"/>
              <a:t>스마트스토어의 경우 제품명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 작성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선택옵션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 텍스트로 구성되어있으며 </a:t>
            </a:r>
            <a:r>
              <a:rPr lang="ko-KR" altLang="en-US" dirty="0" err="1" smtClean="0"/>
              <a:t>카카오톡</a:t>
            </a:r>
            <a:r>
              <a:rPr lang="ko-KR" altLang="en-US" dirty="0" smtClean="0"/>
              <a:t> 선물하기의 경우 추가적으로 시스템 내에 상황과 </a:t>
            </a:r>
            <a:r>
              <a:rPr lang="ko-KR" altLang="en-US" dirty="0" err="1" smtClean="0"/>
              <a:t>선물받은</a:t>
            </a:r>
            <a:r>
              <a:rPr lang="ko-KR" altLang="en-US" dirty="0" smtClean="0"/>
              <a:t> 사람에 대한 태그 항목이 있어 추가로 수집하여 데이터를 구성했습니다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637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형태소 분석기에 대해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바른</a:t>
            </a:r>
            <a:r>
              <a:rPr lang="en-US" altLang="ko-KR" dirty="0" err="1" smtClean="0"/>
              <a:t>ai</a:t>
            </a:r>
            <a:r>
              <a:rPr lang="ko-KR" altLang="en-US" dirty="0" smtClean="0"/>
              <a:t>에서 발표한 모호성 해소 성능 평가 순위가 가장 높은 </a:t>
            </a:r>
            <a:r>
              <a:rPr lang="ko-KR" altLang="en-US" dirty="0" err="1" smtClean="0"/>
              <a:t>바른과</a:t>
            </a:r>
            <a:r>
              <a:rPr lang="ko-KR" altLang="en-US" dirty="0" smtClean="0"/>
              <a:t> 키위 분석기를 사용하여 형태소 분석을 진행했습니다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블로그</a:t>
            </a:r>
            <a:r>
              <a:rPr lang="ko-KR" altLang="en-US" dirty="0" smtClean="0"/>
              <a:t> 데이터와 리뷰 데이터의 성격이 다른 만큼 각 데이터에서 분석기별 성능을 비교한 후 리뷰데이터는 바른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블로그데이터는</a:t>
            </a:r>
            <a:r>
              <a:rPr lang="ko-KR" altLang="en-US" dirty="0" smtClean="0"/>
              <a:t> 키위를 활용해 형태소 </a:t>
            </a:r>
            <a:r>
              <a:rPr lang="ko-KR" altLang="en-US" dirty="0" err="1" smtClean="0"/>
              <a:t>분석를</a:t>
            </a:r>
            <a:r>
              <a:rPr lang="ko-KR" altLang="en-US" dirty="0" smtClean="0"/>
              <a:t> 수행했습니다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실제 리뷰 </a:t>
            </a:r>
            <a:r>
              <a:rPr lang="ko-KR" altLang="en-US" dirty="0" err="1" smtClean="0"/>
              <a:t>행태소</a:t>
            </a:r>
            <a:r>
              <a:rPr lang="ko-KR" altLang="en-US" dirty="0" smtClean="0"/>
              <a:t> 분석 예시를 통해 키위와 </a:t>
            </a:r>
            <a:r>
              <a:rPr lang="ko-KR" altLang="en-US" dirty="0" err="1" smtClean="0"/>
              <a:t>바른의</a:t>
            </a:r>
            <a:r>
              <a:rPr lang="ko-KR" altLang="en-US" dirty="0" smtClean="0"/>
              <a:t> 차이점을 확인가능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3428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형태소 분석기에서 분리된 단어들 중 의미 없는 단어들과 너무 당연한 단어들을 </a:t>
            </a:r>
            <a:r>
              <a:rPr lang="ko-KR" altLang="en-US" dirty="0" err="1" smtClean="0"/>
              <a:t>불용어</a:t>
            </a:r>
            <a:r>
              <a:rPr lang="ko-KR" altLang="en-US" dirty="0" smtClean="0"/>
              <a:t> 처리하여 데이터를 </a:t>
            </a:r>
            <a:r>
              <a:rPr lang="ko-KR" altLang="en-US" dirty="0" err="1" smtClean="0"/>
              <a:t>전처리한</a:t>
            </a:r>
            <a:r>
              <a:rPr lang="ko-KR" altLang="en-US" dirty="0" smtClean="0"/>
              <a:t> 후 분석을 수행했습니다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앞에 보시면 알 수 있듯이 </a:t>
            </a:r>
            <a:r>
              <a:rPr lang="ko-KR" altLang="en-US" dirty="0" err="1" smtClean="0"/>
              <a:t>ㅎ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거와 같은 </a:t>
            </a:r>
            <a:r>
              <a:rPr lang="ko-KR" altLang="en-US" dirty="0" err="1" smtClean="0"/>
              <a:t>의미없는</a:t>
            </a:r>
            <a:r>
              <a:rPr lang="ko-KR" altLang="en-US" dirty="0" smtClean="0"/>
              <a:t> 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꿀과 구매와 같은 당연한 단어들이 제거된 것을 확인하실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4858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분석에 사용한 알고리즘에 대해 설명해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워드투벡터를</a:t>
            </a:r>
            <a:r>
              <a:rPr lang="ko-KR" altLang="en-US" dirty="0" smtClean="0"/>
              <a:t> 통해 연관 분석을 수행했습니다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워드투벡터란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쉽게말해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비슷한 문맥에서 등장하는 단어는 비슷한 의미를 가진다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라는 가정하에 만들어진 분산표현 방법입니다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단어를 다차원의 벡터 공간에 표현하고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 간의 </a:t>
            </a:r>
            <a:r>
              <a:rPr lang="ko-KR" altLang="en-US" dirty="0" err="1" smtClean="0"/>
              <a:t>유사도를</a:t>
            </a:r>
            <a:r>
              <a:rPr lang="ko-KR" altLang="en-US" dirty="0" smtClean="0"/>
              <a:t> 계산하여 결국 단어의 문맥상의 의미를 파악할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이런 </a:t>
            </a:r>
            <a:r>
              <a:rPr lang="ko-KR" altLang="en-US" dirty="0" err="1" smtClean="0"/>
              <a:t>워드투벡터를</a:t>
            </a:r>
            <a:r>
              <a:rPr lang="ko-KR" altLang="en-US" dirty="0" smtClean="0"/>
              <a:t> 사용하여 리뷰와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데이터에서 단어 간의 연관관계를 파악하고자 하였습니다</a:t>
            </a:r>
            <a:r>
              <a:rPr lang="en-US" altLang="ko-KR" dirty="0" smtClean="0"/>
              <a:t>. (</a:t>
            </a:r>
            <a:r>
              <a:rPr lang="ko-KR" altLang="en-US" dirty="0" err="1" smtClean="0"/>
              <a:t>스킵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그랩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4162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감성분석에 사용한 </a:t>
            </a:r>
            <a:r>
              <a:rPr lang="ko-KR" altLang="en-US" dirty="0" err="1" smtClean="0"/>
              <a:t>코엘렉트라</a:t>
            </a:r>
            <a:r>
              <a:rPr lang="ko-KR" altLang="en-US" dirty="0" smtClean="0"/>
              <a:t> 모델을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기존에 많이 사용하는 사전 기반의 감성분석은 문장에 </a:t>
            </a:r>
            <a:r>
              <a:rPr lang="ko-KR" altLang="en-US" dirty="0" err="1" smtClean="0"/>
              <a:t>긍부정의</a:t>
            </a:r>
            <a:r>
              <a:rPr lang="ko-KR" altLang="en-US" dirty="0" smtClean="0"/>
              <a:t> 의미가 동시에 드러나거나 반어법을 사용하는 경우 쉽게 분류하지 못한다는 단점을 가지고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단점을 극복하기 위해 저희는 엘렉트라 모델을 사용해 감정 분석을 수행했습니다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엘렉트라는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월에 </a:t>
            </a:r>
            <a:r>
              <a:rPr lang="ko-KR" altLang="en-US" dirty="0" err="1" smtClean="0"/>
              <a:t>구글에서</a:t>
            </a:r>
            <a:r>
              <a:rPr lang="ko-KR" altLang="en-US" dirty="0" smtClean="0"/>
              <a:t> 발표한 사전학습모델로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SDGothicNeo-Regular"/>
              </a:rPr>
              <a:t>자연어 이해 능력 평가 벤치마크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ppleSDGothicNeo-Regular"/>
              </a:rPr>
              <a:t>데이터셋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SDGothicNeo-Regular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SDGothicNeo-Regular"/>
              </a:rPr>
              <a:t>GLUE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SDGothicNeo-Regular"/>
              </a:rPr>
              <a:t>의</a:t>
            </a:r>
            <a:r>
              <a:rPr lang="ko-KR" altLang="en-US" dirty="0" smtClean="0"/>
              <a:t> 감정분석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96.9%</a:t>
            </a:r>
            <a:r>
              <a:rPr lang="ko-KR" altLang="en-US" dirty="0" smtClean="0"/>
              <a:t>의 정확도로 높은 수준의 성능을 보이고 있습니다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한국어로 </a:t>
            </a:r>
            <a:r>
              <a:rPr lang="ko-KR" altLang="en-US" dirty="0" err="1" smtClean="0"/>
              <a:t>사전학습한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ko</a:t>
            </a:r>
            <a:r>
              <a:rPr lang="ko-KR" altLang="en-US" dirty="0" smtClean="0"/>
              <a:t>엘렉트라 모델을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쇼핑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영화리뷰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스팀 게임리뷰로 </a:t>
            </a:r>
            <a:r>
              <a:rPr lang="ko-KR" altLang="en-US" dirty="0" err="1" smtClean="0"/>
              <a:t>파인튜닝한</a:t>
            </a:r>
            <a:r>
              <a:rPr lang="ko-KR" altLang="en-US" dirty="0" smtClean="0"/>
              <a:t> 모델을 사용해서 감성분석을 진행했습니다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엘렉트라 모델의 학습 과정을 간단히 </a:t>
            </a:r>
            <a:r>
              <a:rPr lang="ko-KR" altLang="en-US" dirty="0" err="1" smtClean="0"/>
              <a:t>말씀드리면</a:t>
            </a:r>
            <a:r>
              <a:rPr lang="en-US" altLang="ko-KR" dirty="0" smtClean="0"/>
              <a:t>, Generator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문장에서 일부 단어를 </a:t>
            </a:r>
            <a:r>
              <a:rPr lang="ko-KR" altLang="en-US" dirty="0" err="1" smtClean="0"/>
              <a:t>마스킹한</a:t>
            </a:r>
            <a:r>
              <a:rPr lang="ko-KR" altLang="en-US" dirty="0" smtClean="0"/>
              <a:t> 뒤 새로운 단어를 생성하여 해당 문장을 다시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엘렉트라에 입력합니다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그럼 엘렉트라는 각 단어가 원래 문장의 단어와 동일한지 검증하면서 학습을 진행하게 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5468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첨가물에 대한 분석 결과부터 </a:t>
            </a:r>
            <a:r>
              <a:rPr lang="ko-KR" altLang="en-US" dirty="0" err="1" smtClean="0"/>
              <a:t>말씀드리겠습니다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4012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데이터에서도 다양한 첨가물이 나타나지만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제품을 확인하기가 어려워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 데이터를 바탕으로 첨가물에 대한 분석을 진행했습니다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분석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206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제품 중 첨가물이 포함된 </a:t>
            </a:r>
            <a:r>
              <a:rPr lang="ko-KR" altLang="en-US" dirty="0" err="1" smtClean="0"/>
              <a:t>꿀스틱은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4.3%</a:t>
            </a:r>
            <a:r>
              <a:rPr lang="ko-KR" altLang="en-US" dirty="0" smtClean="0"/>
              <a:t>에 불과하여 아직 시중에 첨가물이 들어간 </a:t>
            </a:r>
            <a:r>
              <a:rPr lang="ko-KR" altLang="en-US" dirty="0" err="1" smtClean="0"/>
              <a:t>꿀스틱은</a:t>
            </a:r>
            <a:r>
              <a:rPr lang="ko-KR" altLang="en-US" dirty="0" smtClean="0"/>
              <a:t> 거의 없는 것으로 확인되었습니다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9</a:t>
            </a:r>
            <a:r>
              <a:rPr lang="ko-KR" altLang="en-US" dirty="0" smtClean="0"/>
              <a:t>개의 첨가물은 보시는 것과 같이 복숭아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블루베리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초코</a:t>
            </a:r>
            <a:r>
              <a:rPr lang="ko-KR" altLang="en-US" dirty="0" smtClean="0"/>
              <a:t> 등 다양하게 나타나고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766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다음과 같은 순서로 이어지겠습니다</a:t>
            </a:r>
            <a:endParaRPr lang="en-US" altLang="ko-KR" dirty="0" smtClean="0"/>
          </a:p>
          <a:p>
            <a:r>
              <a:rPr lang="ko-KR" altLang="en-US" dirty="0" smtClean="0"/>
              <a:t>프로젝트 개요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팀구성</a:t>
            </a:r>
            <a:r>
              <a:rPr lang="ko-KR" altLang="en-US" dirty="0" smtClean="0"/>
              <a:t> 및 역할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수행절차 및 방법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</a:t>
            </a:r>
            <a:r>
              <a:rPr lang="ko-KR" altLang="en-US" dirty="0" smtClean="0"/>
              <a:t>데이터분석과 수행결과와 보완사항으로 마무리할 예정입니다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389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저희는 첨가물에 대한 소비자들이 생각하는 </a:t>
            </a:r>
            <a:r>
              <a:rPr lang="ko-KR" altLang="en-US" dirty="0" err="1" smtClean="0"/>
              <a:t>긍부정요인을</a:t>
            </a:r>
            <a:r>
              <a:rPr lang="ko-KR" altLang="en-US" dirty="0" smtClean="0"/>
              <a:t> 감성분석을 통해  분석해봤습니다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스마트스토어의 </a:t>
            </a:r>
            <a:r>
              <a:rPr lang="ko-KR" altLang="en-US" dirty="0" err="1" smtClean="0"/>
              <a:t>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제품의 경우 블루베리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복숭아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솔잎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홍삼의 </a:t>
            </a:r>
            <a:r>
              <a:rPr lang="ko-KR" altLang="en-US" dirty="0" err="1" smtClean="0"/>
              <a:t>다섯가지</a:t>
            </a:r>
            <a:r>
              <a:rPr lang="ko-KR" altLang="en-US" dirty="0" smtClean="0"/>
              <a:t> 첨가물이 있지만 홍삼 제품 리뷰는 없었고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 첨가물에 대해서 모두 긍정적인 반응을 보였습니다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 리뷰를 살펴보면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블루베리맛이라</a:t>
            </a:r>
            <a:r>
              <a:rPr lang="ko-KR" altLang="en-US" dirty="0" smtClean="0"/>
              <a:t> 먹기 좋다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솔잎맛이라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좋다와</a:t>
            </a:r>
            <a:r>
              <a:rPr lang="ko-KR" altLang="en-US" dirty="0" smtClean="0"/>
              <a:t> 같은 첨가물의 맛에 대한 긍정적인 반응이 많았습니다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4143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29cm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워커비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제품들의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바닐라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레몬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시나몬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초코</a:t>
            </a:r>
            <a:r>
              <a:rPr lang="ko-KR" altLang="en-US" dirty="0" smtClean="0"/>
              <a:t> 첨가물이 있었고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리뷰를 살펴보면 바닐라 향이 느껴져서 좋다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레몬향이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좋다와</a:t>
            </a:r>
            <a:r>
              <a:rPr lang="ko-KR" altLang="en-US" dirty="0" smtClean="0"/>
              <a:t> 같은 향에 대한 긍정적인 반응이 많았습니다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앞선 </a:t>
            </a:r>
            <a:r>
              <a:rPr lang="ko-KR" altLang="en-US" dirty="0" err="1" smtClean="0"/>
              <a:t>굼플렉스</a:t>
            </a:r>
            <a:r>
              <a:rPr lang="ko-KR" altLang="en-US" dirty="0" smtClean="0"/>
              <a:t> 제품과 유사하게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첨가물의 맛과 향에 대한 긍정적인 리뷰가 많아 첨가물에 대한 선호가 제품에 대한 긍정적인 반응으로 이어지는 것을 확인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추가적으로 </a:t>
            </a:r>
            <a:r>
              <a:rPr lang="ko-KR" altLang="en-US" dirty="0" err="1" smtClean="0"/>
              <a:t>바닐라라떼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레몬탄산수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시나몬베이글과</a:t>
            </a:r>
            <a:r>
              <a:rPr lang="ko-KR" altLang="en-US" dirty="0" smtClean="0"/>
              <a:t> 같은 첨가물을 활용한 </a:t>
            </a:r>
            <a:r>
              <a:rPr lang="ko-KR" altLang="en-US" dirty="0" err="1" smtClean="0"/>
              <a:t>레시피가</a:t>
            </a:r>
            <a:r>
              <a:rPr lang="ko-KR" altLang="en-US" dirty="0" smtClean="0"/>
              <a:t> 나타나는 것도 확인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580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첨가물 </a:t>
            </a:r>
            <a:r>
              <a:rPr lang="ko-KR" altLang="en-US" dirty="0" err="1" smtClean="0"/>
              <a:t>꿀스틱의</a:t>
            </a:r>
            <a:r>
              <a:rPr lang="ko-KR" altLang="en-US" dirty="0" smtClean="0"/>
              <a:t> 부정리뷰는 </a:t>
            </a:r>
            <a:r>
              <a:rPr lang="ko-KR" altLang="en-US" dirty="0" err="1" smtClean="0"/>
              <a:t>워커비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꿀스틱이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레몬꿀스틱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건 존재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해당 리뷰들을 전부 살펴본 결과 보시는 것과 같이 양이나 가격에 대한 불만족으로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첨가물에 대한 불만족 사항은 아님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첨가물에 대한 불만족보다는 양이나 가격에 대한 부정리뷰로 나타남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4429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첨가물에 대한 </a:t>
            </a:r>
            <a:r>
              <a:rPr lang="ko-KR" altLang="en-US" dirty="0" err="1"/>
              <a:t>긍부정</a:t>
            </a:r>
            <a:r>
              <a:rPr lang="ko-KR" altLang="en-US" dirty="0"/>
              <a:t> 분석을 종합하면</a:t>
            </a:r>
            <a:r>
              <a:rPr lang="en-US" altLang="ko-KR" dirty="0"/>
              <a:t>, </a:t>
            </a:r>
            <a:r>
              <a:rPr lang="ko-KR" altLang="en-US" dirty="0"/>
              <a:t>첨가물에 대한 선호가 긍정리뷰로 이어지고</a:t>
            </a:r>
            <a:r>
              <a:rPr lang="en-US" altLang="ko-KR" dirty="0"/>
              <a:t>, </a:t>
            </a:r>
            <a:r>
              <a:rPr lang="ko-KR" altLang="en-US" dirty="0"/>
              <a:t>따라서 첨가물에 대한 부정리뷰는 나타나지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결국 소비자의 첨가물에 대한 선호가 제품 구매로 이어진다는 것을 알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첨가물을 넣는 것은 소비자들의 선호도를 고려해 신중하게 </a:t>
            </a:r>
            <a:r>
              <a:rPr lang="ko-KR" altLang="en-US" dirty="0" err="1"/>
              <a:t>결정해야하며</a:t>
            </a:r>
            <a:r>
              <a:rPr lang="en-US" altLang="ko-KR" dirty="0"/>
              <a:t>, </a:t>
            </a:r>
            <a:r>
              <a:rPr lang="ko-KR" altLang="en-US" dirty="0"/>
              <a:t>만약 첨가물을 넣을 경우 대중적이고 일반적으로 선호도가 높은 첨가물을 넣는 것이 더 많은 소비자들을 유인할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37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7960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레시피</a:t>
            </a:r>
            <a:endParaRPr lang="ko-KR" altLang="en-US" dirty="0" smtClean="0"/>
          </a:p>
          <a:p>
            <a:r>
              <a:rPr lang="ko-KR" altLang="en-US" dirty="0" smtClean="0"/>
              <a:t>전체 리뷰 중 </a:t>
            </a:r>
            <a:r>
              <a:rPr lang="ko-KR" altLang="en-US" dirty="0" err="1" smtClean="0"/>
              <a:t>꿀스틱을</a:t>
            </a:r>
            <a:r>
              <a:rPr lang="ko-KR" altLang="en-US" dirty="0" smtClean="0"/>
              <a:t> 단독으로 </a:t>
            </a:r>
            <a:r>
              <a:rPr lang="ko-KR" altLang="en-US" dirty="0" err="1" smtClean="0"/>
              <a:t>먹지않고</a:t>
            </a:r>
            <a:r>
              <a:rPr lang="ko-KR" altLang="en-US" dirty="0" smtClean="0"/>
              <a:t> 함께 먹는 음식을 언급한 경우만 고려하여 비율로 분석</a:t>
            </a:r>
          </a:p>
          <a:p>
            <a:r>
              <a:rPr lang="ko-KR" altLang="en-US" dirty="0" smtClean="0"/>
              <a:t>보시다시피 전체적으로 음료나 </a:t>
            </a:r>
            <a:r>
              <a:rPr lang="ko-KR" altLang="en-US" dirty="0" err="1" smtClean="0"/>
              <a:t>요거트와</a:t>
            </a:r>
            <a:r>
              <a:rPr lang="ko-KR" altLang="en-US" dirty="0" smtClean="0"/>
              <a:t> 함께 먹는 비율이 모든 플랫폼에서 </a:t>
            </a:r>
            <a:r>
              <a:rPr lang="en-US" altLang="ko-KR" dirty="0" smtClean="0"/>
              <a:t>70%</a:t>
            </a:r>
            <a:r>
              <a:rPr lang="ko-KR" altLang="en-US" dirty="0" smtClean="0"/>
              <a:t>이상으로 매우 압도적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블로그와</a:t>
            </a:r>
            <a:r>
              <a:rPr lang="ko-KR" altLang="en-US" dirty="0" smtClean="0"/>
              <a:t> 스마트스토어는 약 </a:t>
            </a:r>
            <a:r>
              <a:rPr lang="en-US" altLang="ko-KR" dirty="0" smtClean="0"/>
              <a:t>50%</a:t>
            </a:r>
            <a:r>
              <a:rPr lang="ko-KR" altLang="en-US" baseline="0" dirty="0" smtClean="0"/>
              <a:t> 가량이</a:t>
            </a:r>
            <a:r>
              <a:rPr lang="ko-KR" altLang="en-US" dirty="0" smtClean="0"/>
              <a:t> 음료로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음료에 타먹는 경우가 가장 많음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후 약</a:t>
            </a:r>
            <a:r>
              <a:rPr lang="en-US" altLang="ko-KR" dirty="0" smtClean="0"/>
              <a:t> 20%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요거트와</a:t>
            </a:r>
            <a:r>
              <a:rPr lang="ko-KR" altLang="en-US" dirty="0" smtClean="0"/>
              <a:t> 함께 먹음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마켓컬리의</a:t>
            </a:r>
            <a:r>
              <a:rPr lang="ko-KR" altLang="en-US" dirty="0" smtClean="0"/>
              <a:t> 경우 반대로 </a:t>
            </a:r>
            <a:r>
              <a:rPr lang="en-US" altLang="ko-KR" dirty="0" smtClean="0"/>
              <a:t>56%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요거트</a:t>
            </a:r>
            <a:r>
              <a:rPr lang="en-US" altLang="ko-KR" dirty="0" smtClean="0"/>
              <a:t>, 21%</a:t>
            </a:r>
            <a:r>
              <a:rPr lang="ko-KR" altLang="en-US" dirty="0" smtClean="0"/>
              <a:t>가 음료로 </a:t>
            </a:r>
            <a:r>
              <a:rPr lang="ko-KR" altLang="en-US" dirty="0" err="1" smtClean="0"/>
              <a:t>요거트</a:t>
            </a:r>
            <a:r>
              <a:rPr lang="ko-KR" altLang="en-US" dirty="0" smtClean="0"/>
              <a:t> 비율이 높았는데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</a:t>
            </a:r>
            <a:r>
              <a:rPr lang="en-US" altLang="ko-KR" dirty="0" smtClean="0"/>
              <a:t>3040</a:t>
            </a:r>
            <a:r>
              <a:rPr lang="ko-KR" altLang="en-US" dirty="0" smtClean="0"/>
              <a:t>여성들의 </a:t>
            </a:r>
            <a:r>
              <a:rPr lang="ko-KR" altLang="en-US" dirty="0" err="1" smtClean="0"/>
              <a:t>요거트에</a:t>
            </a:r>
            <a:r>
              <a:rPr lang="ko-KR" altLang="en-US" dirty="0" smtClean="0"/>
              <a:t> 대한 높은 선호도와 플랫폼 내에서 </a:t>
            </a:r>
            <a:r>
              <a:rPr lang="en-US" altLang="ko-KR" dirty="0" smtClean="0"/>
              <a:t>163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요거트를</a:t>
            </a:r>
            <a:r>
              <a:rPr lang="ko-KR" altLang="en-US" dirty="0" smtClean="0"/>
              <a:t> 함께 </a:t>
            </a:r>
            <a:r>
              <a:rPr lang="ko-KR" altLang="en-US" dirty="0" err="1" smtClean="0"/>
              <a:t>주문할수</a:t>
            </a:r>
            <a:r>
              <a:rPr lang="ko-KR" altLang="en-US" dirty="0" smtClean="0"/>
              <a:t> 있다는 </a:t>
            </a:r>
            <a:r>
              <a:rPr lang="ko-KR" altLang="en-US" dirty="0" err="1" smtClean="0"/>
              <a:t>메리트가</a:t>
            </a:r>
            <a:r>
              <a:rPr lang="ko-KR" altLang="en-US" dirty="0" smtClean="0"/>
              <a:t> 함께 작용</a:t>
            </a:r>
          </a:p>
          <a:p>
            <a:r>
              <a:rPr lang="ko-KR" altLang="en-US" baseline="0" dirty="0" smtClean="0"/>
              <a:t>사용자들이 연령대별로 고르게 높은 </a:t>
            </a:r>
            <a:r>
              <a:rPr lang="ko-KR" altLang="en-US" baseline="0" dirty="0" err="1" smtClean="0"/>
              <a:t>네이버의</a:t>
            </a:r>
            <a:r>
              <a:rPr lang="ko-KR" altLang="en-US" baseline="0" dirty="0" smtClean="0"/>
              <a:t> 스마트스토어와 </a:t>
            </a:r>
            <a:r>
              <a:rPr lang="ko-KR" altLang="en-US" baseline="0" dirty="0" err="1" smtClean="0"/>
              <a:t>블로그를</a:t>
            </a:r>
            <a:r>
              <a:rPr lang="ko-KR" altLang="en-US" baseline="0" dirty="0" smtClean="0"/>
              <a:t> 고려하면 음료에 </a:t>
            </a:r>
            <a:r>
              <a:rPr lang="ko-KR" altLang="en-US" dirty="0" err="1" smtClean="0"/>
              <a:t>타먹는게</a:t>
            </a:r>
            <a:r>
              <a:rPr lang="ko-KR" altLang="en-US" dirty="0" smtClean="0"/>
              <a:t> 가장 일반적인 </a:t>
            </a:r>
            <a:r>
              <a:rPr lang="ko-KR" altLang="en-US" dirty="0" err="1" smtClean="0"/>
              <a:t>레시피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4304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음료와 </a:t>
            </a:r>
            <a:r>
              <a:rPr lang="ko-KR" altLang="en-US" dirty="0" err="1" smtClean="0"/>
              <a:t>꿀스틱을</a:t>
            </a:r>
            <a:r>
              <a:rPr lang="ko-KR" altLang="en-US" dirty="0" smtClean="0"/>
              <a:t> 많이 먹는지 음료 키워드 내에서 세부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비율을 살펴봄</a:t>
            </a:r>
            <a:endParaRPr lang="en-US" altLang="ko-KR" dirty="0" smtClean="0"/>
          </a:p>
          <a:p>
            <a:r>
              <a:rPr lang="ko-KR" altLang="en-US" dirty="0" err="1" smtClean="0"/>
              <a:t>네이버</a:t>
            </a:r>
            <a:r>
              <a:rPr lang="ko-KR" altLang="en-US" dirty="0" smtClean="0"/>
              <a:t> 스마트스토어와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모두 물과 차의 비율이 높게 나타남</a:t>
            </a:r>
            <a:endParaRPr lang="en-US" altLang="ko-KR" dirty="0" smtClean="0"/>
          </a:p>
          <a:p>
            <a:r>
              <a:rPr lang="ko-KR" altLang="en-US" dirty="0" smtClean="0"/>
              <a:t>스마트스토어는 물이 </a:t>
            </a:r>
            <a:r>
              <a:rPr lang="en-US" altLang="ko-KR" dirty="0" smtClean="0"/>
              <a:t>47%</a:t>
            </a:r>
            <a:r>
              <a:rPr lang="ko-KR" altLang="en-US" dirty="0" smtClean="0"/>
              <a:t>로 가장 많고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차가 </a:t>
            </a:r>
            <a:r>
              <a:rPr lang="en-US" altLang="ko-KR" dirty="0" smtClean="0"/>
              <a:t>20%</a:t>
            </a:r>
            <a:r>
              <a:rPr lang="ko-KR" altLang="en-US" dirty="0" smtClean="0"/>
              <a:t>로 나타났고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이후 커피가 </a:t>
            </a:r>
            <a:r>
              <a:rPr lang="en-US" altLang="ko-KR" dirty="0" smtClean="0"/>
              <a:t>15%</a:t>
            </a:r>
            <a:r>
              <a:rPr lang="ko-KR" altLang="en-US" dirty="0" smtClean="0"/>
              <a:t>로 뒤를 이었음</a:t>
            </a:r>
            <a:endParaRPr lang="en-US" altLang="ko-KR" dirty="0" smtClean="0"/>
          </a:p>
          <a:p>
            <a:r>
              <a:rPr lang="ko-KR" altLang="en-US" dirty="0" err="1" smtClean="0"/>
              <a:t>블로그도</a:t>
            </a:r>
            <a:r>
              <a:rPr lang="ko-KR" altLang="en-US" dirty="0" smtClean="0"/>
              <a:t> 물이 </a:t>
            </a:r>
            <a:r>
              <a:rPr lang="en-US" altLang="ko-KR" dirty="0" smtClean="0"/>
              <a:t>38%</a:t>
            </a:r>
            <a:r>
              <a:rPr lang="ko-KR" altLang="en-US" dirty="0" smtClean="0"/>
              <a:t>로 가장 많고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차가 </a:t>
            </a:r>
            <a:r>
              <a:rPr lang="en-US" altLang="ko-KR" dirty="0" smtClean="0"/>
              <a:t>33%,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커피가 </a:t>
            </a:r>
            <a:r>
              <a:rPr lang="en-US" altLang="ko-KR" baseline="0" dirty="0" smtClean="0"/>
              <a:t>12%</a:t>
            </a:r>
            <a:r>
              <a:rPr lang="ko-KR" altLang="en-US" baseline="0" dirty="0" smtClean="0"/>
              <a:t>로 뒤를 이음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두 플랫폼 모두 물</a:t>
            </a:r>
            <a:r>
              <a:rPr lang="en-US" altLang="ko-KR" dirty="0" smtClean="0"/>
              <a:t>-</a:t>
            </a:r>
            <a:r>
              <a:rPr lang="ko-KR" altLang="en-US" dirty="0" smtClean="0"/>
              <a:t>차</a:t>
            </a:r>
            <a:r>
              <a:rPr lang="en-US" altLang="ko-KR" dirty="0" smtClean="0"/>
              <a:t>-</a:t>
            </a:r>
            <a:r>
              <a:rPr lang="ko-KR" altLang="en-US" dirty="0" smtClean="0"/>
              <a:t>커피 순으로 </a:t>
            </a:r>
            <a:r>
              <a:rPr lang="ko-KR" altLang="en-US" dirty="0" err="1" smtClean="0"/>
              <a:t>꿀스틱을</a:t>
            </a:r>
            <a:r>
              <a:rPr lang="ko-KR" altLang="en-US" dirty="0" smtClean="0"/>
              <a:t> 많이 타먹었으며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셋의 비율을 합치면 각 플랫폼에서 </a:t>
            </a:r>
            <a:r>
              <a:rPr lang="en-US" altLang="ko-KR" dirty="0" smtClean="0"/>
              <a:t>80%</a:t>
            </a:r>
            <a:r>
              <a:rPr lang="ko-KR" altLang="en-US" dirty="0" smtClean="0"/>
              <a:t>를 넘어 대부분의 구매자들이 물과 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커피에 </a:t>
            </a:r>
            <a:r>
              <a:rPr lang="ko-KR" altLang="en-US" dirty="0" err="1" smtClean="0"/>
              <a:t>꿀스틱을</a:t>
            </a:r>
            <a:r>
              <a:rPr lang="ko-KR" altLang="en-US" dirty="0" smtClean="0"/>
              <a:t> 타먹음</a:t>
            </a:r>
            <a:endParaRPr lang="en-US" altLang="ko-KR" dirty="0" smtClean="0"/>
          </a:p>
          <a:p>
            <a:r>
              <a:rPr lang="ko-KR" altLang="en-US" dirty="0" smtClean="0"/>
              <a:t>실제 리뷰에서도 과일주스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녹차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맥주 등 다양한 음료에 타먹는 </a:t>
            </a:r>
            <a:r>
              <a:rPr lang="ko-KR" altLang="en-US" dirty="0" err="1" smtClean="0"/>
              <a:t>레시피를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확인할수있음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3496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리뷰에 대한 감성분류를 기반으로 부정 리뷰에 대한 빈도분석을 수행</a:t>
            </a:r>
            <a:endParaRPr lang="en-US" altLang="ko-KR" dirty="0" smtClean="0"/>
          </a:p>
          <a:p>
            <a:r>
              <a:rPr lang="ko-KR" altLang="en-US" dirty="0" smtClean="0"/>
              <a:t>맛과 양의 빈도 높음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맛과 양에 대한 불만 리뷰 </a:t>
            </a:r>
            <a:r>
              <a:rPr lang="ko-KR" altLang="en-US" baseline="0" dirty="0" err="1" smtClean="0"/>
              <a:t>레시피</a:t>
            </a:r>
            <a:r>
              <a:rPr lang="ko-KR" altLang="en-US" baseline="0" dirty="0" smtClean="0"/>
              <a:t> 빈도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비율</a:t>
            </a:r>
            <a:r>
              <a:rPr lang="en-US" altLang="ko-KR" baseline="0" dirty="0" smtClean="0"/>
              <a:t>) -&gt; </a:t>
            </a:r>
            <a:r>
              <a:rPr lang="ko-KR" altLang="en-US" baseline="0" dirty="0" smtClean="0"/>
              <a:t>해결책 제시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006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양이 적어서 아쉽다는 의견이 많음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6834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음료에 타먹을 때 양 부족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하나와 음료를 섞는 비율 부적절해서 맛이 없어서 발생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최적 비율 가이드해주면 소비자들 불만사항 해결가능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4150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두잇</a:t>
            </a:r>
            <a:r>
              <a:rPr lang="ko-KR" altLang="en-US" dirty="0" smtClean="0"/>
              <a:t> 팀은 </a:t>
            </a:r>
            <a:r>
              <a:rPr lang="ko-KR" altLang="en-US" dirty="0" err="1" smtClean="0"/>
              <a:t>잇더컴퍼니라는</a:t>
            </a:r>
            <a:r>
              <a:rPr lang="ko-KR" altLang="en-US" dirty="0" smtClean="0"/>
              <a:t> 기업과 함께 프로젝트를 진행했는데요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먼저 </a:t>
            </a:r>
            <a:r>
              <a:rPr lang="ko-KR" altLang="en-US" dirty="0" err="1" smtClean="0"/>
              <a:t>잇더컴퍼니가</a:t>
            </a:r>
            <a:r>
              <a:rPr lang="ko-KR" altLang="en-US" dirty="0" smtClean="0"/>
              <a:t> 어떤 기업인지 먼저 설명해드리겠습니다</a:t>
            </a:r>
            <a:r>
              <a:rPr lang="en-US" altLang="ko-KR" dirty="0" smtClean="0"/>
              <a:t>.</a:t>
            </a: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O2O,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온라인 투 오프라인 플랫폼을 통해 고객들에게 맞춤형 먹거리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큐레이션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 제공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큐레이션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 통해 먹거리 관련 스트레스를 해결하기 위해 노력하는 기업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 제주지역 우수 벤처기업으로 선정되고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쑥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쫀득이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제품이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아메리카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＇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혁신제품상 금상을 수상하는 등 제품의 품질을 인정받고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밑에 보이는 제품들은 현재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 제품들인데요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순서대로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출산맘을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산후조리간식박스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끼니키트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&gt;, &lt;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맘편한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쑥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쫀득이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&gt;, &lt;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로얄서밋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산양삼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다양한 먹거리 관련 스트레스 해소를 위해 노력하고 있는 것을 확인 가능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8437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패지키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6861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소비 환경에 대해 먼저 분석을 해봄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스마트스토어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29cm, </a:t>
            </a:r>
            <a:r>
              <a:rPr lang="ko-KR" altLang="en-US" baseline="0" dirty="0" err="1" smtClean="0"/>
              <a:t>카톡선물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블로그에서</a:t>
            </a:r>
            <a:r>
              <a:rPr lang="ko-KR" altLang="en-US" baseline="0" dirty="0" smtClean="0"/>
              <a:t> 모두 선물 빈도가 가장 높게 나타남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선물 관련 리뷰 비율을 보면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스마트스토어의 경우 </a:t>
            </a:r>
            <a:r>
              <a:rPr lang="en-US" altLang="ko-KR" baseline="0" dirty="0" smtClean="0"/>
              <a:t>24%, 29cm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59%, </a:t>
            </a:r>
            <a:r>
              <a:rPr lang="ko-KR" altLang="en-US" baseline="0" dirty="0" err="1" smtClean="0"/>
              <a:t>카톡</a:t>
            </a:r>
            <a:r>
              <a:rPr lang="ko-KR" altLang="en-US" baseline="0" dirty="0" smtClean="0"/>
              <a:t> 선물은 </a:t>
            </a:r>
            <a:r>
              <a:rPr lang="en-US" altLang="ko-KR" baseline="0" dirty="0" smtClean="0"/>
              <a:t>94%,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블로그는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74%</a:t>
            </a:r>
            <a:r>
              <a:rPr lang="ko-KR" altLang="en-US" baseline="0" dirty="0" smtClean="0"/>
              <a:t>로 선물과 관련된 언급을 하지 않은 경우를 고려하면 </a:t>
            </a:r>
            <a:r>
              <a:rPr lang="ko-KR" altLang="en-US" baseline="0" dirty="0" err="1" smtClean="0"/>
              <a:t>꿀스틱을</a:t>
            </a:r>
            <a:r>
              <a:rPr lang="ko-KR" altLang="en-US" baseline="0" dirty="0" smtClean="0"/>
              <a:t> 선물로 활용하는 </a:t>
            </a:r>
            <a:r>
              <a:rPr lang="ko-KR" altLang="en-US" baseline="0" dirty="0" err="1" smtClean="0"/>
              <a:t>구배자</a:t>
            </a:r>
            <a:r>
              <a:rPr lang="ko-KR" altLang="en-US" baseline="0" dirty="0" smtClean="0"/>
              <a:t> 비율 상당히 높음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마켓컬리는</a:t>
            </a:r>
            <a:r>
              <a:rPr lang="ko-KR" altLang="en-US" dirty="0" smtClean="0"/>
              <a:t> 선물이 빈도 </a:t>
            </a:r>
            <a:r>
              <a:rPr lang="en-US" altLang="ko-KR" dirty="0" smtClean="0"/>
              <a:t>4</a:t>
            </a:r>
            <a:r>
              <a:rPr lang="ko-KR" altLang="en-US" dirty="0" smtClean="0"/>
              <a:t>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선물 관련 리뷰 비율이 </a:t>
            </a:r>
            <a:r>
              <a:rPr lang="en-US" altLang="ko-KR" dirty="0" smtClean="0"/>
              <a:t>8%</a:t>
            </a:r>
            <a:r>
              <a:rPr lang="ko-KR" altLang="en-US" dirty="0" smtClean="0"/>
              <a:t>에 불과해 직접 먹기 위한 구매자 비율이 높은 것으로 나타남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8956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선물을 누구에게 하는지 알아보기 위해 스마트스토어</a:t>
            </a:r>
            <a:r>
              <a:rPr lang="en-US" altLang="ko-KR" dirty="0" smtClean="0"/>
              <a:t>, 29cm,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카톡선물에서</a:t>
            </a:r>
            <a:r>
              <a:rPr lang="ko-KR" altLang="en-US" dirty="0" smtClean="0"/>
              <a:t> 선물 대상에 대해 분석 진행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선물 대상에 대해서는 스마트스토어와 </a:t>
            </a:r>
            <a:r>
              <a:rPr lang="en-US" altLang="ko-KR" dirty="0" smtClean="0"/>
              <a:t>29cm</a:t>
            </a:r>
            <a:r>
              <a:rPr lang="ko-KR" altLang="en-US" dirty="0" smtClean="0"/>
              <a:t>의 경우 빈도분석을 통해 나타나는 대상을 선물하는 사람을 기준으로 다음과 같이 윗사람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아랫사람</a:t>
            </a:r>
            <a:r>
              <a:rPr lang="en-US" altLang="ko-KR" dirty="0" smtClean="0"/>
              <a:t>/</a:t>
            </a:r>
            <a:r>
              <a:rPr lang="ko-KR" altLang="en-US" dirty="0" smtClean="0"/>
              <a:t>또래로 </a:t>
            </a:r>
            <a:r>
              <a:rPr lang="ko-KR" altLang="en-US" dirty="0" err="1" smtClean="0"/>
              <a:t>그룹핑하여</a:t>
            </a:r>
            <a:r>
              <a:rPr lang="ko-KR" altLang="en-US" dirty="0" smtClean="0"/>
              <a:t> 비율을 분석함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스마트스토어 파이차트를 보면 윗사람에게 선물하는 비율이 높음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많이 나타나는 윗사람의 빈도를 보면 엄마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아빠가 많이 나타나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스마트스토어의 주 사용자가 </a:t>
            </a:r>
            <a:r>
              <a:rPr lang="en-US" altLang="ko-KR" baseline="0" dirty="0" smtClean="0"/>
              <a:t>30~40</a:t>
            </a:r>
            <a:r>
              <a:rPr lang="ko-KR" altLang="en-US" baseline="0" dirty="0" err="1" smtClean="0"/>
              <a:t>대인것을</a:t>
            </a:r>
            <a:r>
              <a:rPr lang="ko-KR" altLang="en-US" baseline="0" dirty="0" smtClean="0"/>
              <a:t> 고려하면 </a:t>
            </a:r>
            <a:r>
              <a:rPr lang="en-US" altLang="ko-KR" baseline="0" dirty="0" smtClean="0"/>
              <a:t>50~60</a:t>
            </a:r>
            <a:r>
              <a:rPr lang="ko-KR" altLang="en-US" baseline="0" dirty="0" smtClean="0"/>
              <a:t>대에게 선물한 제품이 많음</a:t>
            </a:r>
            <a:endParaRPr lang="en-US" altLang="ko-KR" baseline="0" dirty="0" smtClean="0"/>
          </a:p>
          <a:p>
            <a:r>
              <a:rPr lang="en-US" altLang="ko-KR" baseline="0" dirty="0" smtClean="0"/>
              <a:t>29cm</a:t>
            </a:r>
            <a:r>
              <a:rPr lang="ko-KR" altLang="en-US" baseline="0" dirty="0" smtClean="0"/>
              <a:t>와 </a:t>
            </a:r>
            <a:r>
              <a:rPr lang="ko-KR" altLang="en-US" baseline="0" dirty="0" err="1" smtClean="0"/>
              <a:t>카톡선물의</a:t>
            </a:r>
            <a:r>
              <a:rPr lang="ko-KR" altLang="en-US" baseline="0" dirty="0" smtClean="0"/>
              <a:t> 경우 또래의 비율이 압도적으로 높았는데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두 플랫폼의 주 사용자가 </a:t>
            </a:r>
            <a:r>
              <a:rPr lang="en-US" altLang="ko-KR" baseline="0" dirty="0" smtClean="0"/>
              <a:t>20~30</a:t>
            </a:r>
            <a:r>
              <a:rPr lang="ko-KR" altLang="en-US" baseline="0" dirty="0" smtClean="0"/>
              <a:t>대이므로 </a:t>
            </a:r>
            <a:r>
              <a:rPr lang="en-US" altLang="ko-KR" baseline="0" dirty="0" smtClean="0"/>
              <a:t>29cm</a:t>
            </a:r>
            <a:r>
              <a:rPr lang="ko-KR" altLang="en-US" baseline="0" dirty="0" smtClean="0"/>
              <a:t>와 </a:t>
            </a:r>
            <a:r>
              <a:rPr lang="ko-KR" altLang="en-US" baseline="0" dirty="0" err="1" smtClean="0"/>
              <a:t>카톡</a:t>
            </a:r>
            <a:r>
              <a:rPr lang="ko-KR" altLang="en-US" baseline="0" dirty="0" smtClean="0"/>
              <a:t> 선물은 </a:t>
            </a:r>
            <a:r>
              <a:rPr lang="en-US" altLang="ko-KR" baseline="0" dirty="0" smtClean="0"/>
              <a:t>20~30</a:t>
            </a:r>
            <a:r>
              <a:rPr lang="ko-KR" altLang="en-US" baseline="0" dirty="0" smtClean="0"/>
              <a:t>대에게 선물한 제품이 많음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90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플랫폼별로</a:t>
            </a:r>
            <a:r>
              <a:rPr lang="ko-KR" altLang="en-US" dirty="0" smtClean="0"/>
              <a:t> 선물하는 대상의 나이대가 다른 것에서 저희는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선물하는 대상에 따라 패키지에 대한 선호가 달라질 것이다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 가설 설정</a:t>
            </a:r>
            <a:endParaRPr lang="en-US" altLang="ko-KR" dirty="0" smtClean="0"/>
          </a:p>
          <a:p>
            <a:r>
              <a:rPr lang="ko-KR" altLang="en-US" dirty="0" err="1" smtClean="0"/>
              <a:t>워드클라우드에서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확인할수있듯이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패키지에 대한 구매자들의 반응은 주로 고급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예쁨</a:t>
            </a:r>
            <a:r>
              <a:rPr lang="en-US" altLang="ko-KR" dirty="0" smtClean="0"/>
              <a:t>/</a:t>
            </a:r>
            <a:r>
              <a:rPr lang="ko-KR" altLang="en-US" dirty="0" smtClean="0"/>
              <a:t>귀여움으로 나타나고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플랫폼별로</a:t>
            </a:r>
            <a:r>
              <a:rPr lang="ko-KR" altLang="en-US" dirty="0" smtClean="0"/>
              <a:t> 다른 반응이 나타남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세가지 반응을 기준으로 선물하는 대상에 따른 패키지에 대한 반응을 분석함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4253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왼쪽의 스마트스토어 제품 표는 </a:t>
            </a:r>
            <a:r>
              <a:rPr lang="en-US" altLang="ko-KR" dirty="0" smtClean="0"/>
              <a:t>50~60</a:t>
            </a:r>
            <a:r>
              <a:rPr lang="ko-KR" altLang="en-US" dirty="0" smtClean="0"/>
              <a:t>대에게 많이 선물한 제품들이고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오른쪽의 </a:t>
            </a:r>
            <a:r>
              <a:rPr lang="en-US" altLang="ko-KR" dirty="0" smtClean="0"/>
              <a:t>29cm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카톡선물의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제품표는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대에게 많이 선물한 제품들임</a:t>
            </a:r>
            <a:endParaRPr lang="en-US" altLang="ko-KR" dirty="0" smtClean="0"/>
          </a:p>
          <a:p>
            <a:r>
              <a:rPr lang="ko-KR" altLang="en-US" dirty="0" smtClean="0"/>
              <a:t>두 표는 제품별 리뷰에서 구매자들이 패키지에 대해 세가지 반응을 한 비율로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붉을수록 반응이 높음</a:t>
            </a:r>
            <a:endParaRPr lang="en-US" altLang="ko-KR" dirty="0" smtClean="0"/>
          </a:p>
          <a:p>
            <a:r>
              <a:rPr lang="ko-KR" altLang="en-US" dirty="0" smtClean="0"/>
              <a:t>확실히 왼쪽의 </a:t>
            </a:r>
            <a:r>
              <a:rPr lang="en-US" altLang="ko-KR" dirty="0" smtClean="0"/>
              <a:t>50~60</a:t>
            </a:r>
            <a:r>
              <a:rPr lang="ko-KR" altLang="en-US" dirty="0" smtClean="0"/>
              <a:t>대에게 많이 선물한 제품들은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고급에 대한 반응이 높은 반면</a:t>
            </a:r>
            <a:r>
              <a:rPr lang="en-US" altLang="ko-KR" dirty="0" smtClean="0"/>
              <a:t>, 20~30</a:t>
            </a:r>
            <a:r>
              <a:rPr lang="ko-KR" altLang="en-US" dirty="0" smtClean="0"/>
              <a:t>대에게 많이 선물한 제품은 예쁨</a:t>
            </a:r>
            <a:r>
              <a:rPr lang="en-US" altLang="ko-KR" dirty="0" smtClean="0"/>
              <a:t>/</a:t>
            </a:r>
            <a:r>
              <a:rPr lang="ko-KR" altLang="en-US" dirty="0" smtClean="0"/>
              <a:t>귀여움에 대한 반응이 높음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선물하는 대상의 연령대에 따라 선호하는 패키지가 달라진다는 가설은 수용됨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09387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각 고급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예쁨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귀여움에서 비율이 높았던 제품들의 패키지 이미지를 분석하여 소비자들이 생각하는 고급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예쁨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귀여움 요소에 대해 분석</a:t>
            </a:r>
            <a:endParaRPr lang="en-US" altLang="ko-KR" baseline="0" dirty="0" smtClean="0"/>
          </a:p>
          <a:p>
            <a:r>
              <a:rPr lang="ko-KR" altLang="en-US" baseline="0" dirty="0" smtClean="0"/>
              <a:t>고급의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사진을 보다시피 공통적으로 블랙 색상의 패키지에 골드 </a:t>
            </a:r>
            <a:r>
              <a:rPr lang="ko-KR" altLang="en-US" baseline="0" dirty="0" err="1" smtClean="0"/>
              <a:t>라벨링이</a:t>
            </a:r>
            <a:r>
              <a:rPr lang="ko-KR" altLang="en-US" baseline="0" dirty="0" smtClean="0"/>
              <a:t> 들어감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실제로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검은색이라 고급스럽다</a:t>
            </a:r>
            <a:r>
              <a:rPr lang="en-US" altLang="ko-KR" baseline="0" dirty="0" smtClean="0"/>
              <a:t>”, “</a:t>
            </a:r>
            <a:r>
              <a:rPr lang="ko-KR" altLang="en-US" baseline="0" dirty="0" smtClean="0"/>
              <a:t>블랙</a:t>
            </a:r>
            <a:r>
              <a:rPr lang="en-US" altLang="ko-KR" baseline="0" dirty="0" smtClean="0"/>
              <a:t>+</a:t>
            </a:r>
            <a:r>
              <a:rPr lang="ko-KR" altLang="en-US" baseline="0" dirty="0" smtClean="0"/>
              <a:t>골드 조합이 </a:t>
            </a:r>
            <a:r>
              <a:rPr lang="ko-KR" altLang="en-US" baseline="0" dirty="0" err="1" smtClean="0"/>
              <a:t>고급지다</a:t>
            </a:r>
            <a:r>
              <a:rPr lang="en-US" altLang="ko-KR" baseline="0" dirty="0" smtClean="0"/>
              <a:t>＂</a:t>
            </a:r>
            <a:r>
              <a:rPr lang="ko-KR" altLang="en-US" baseline="0" dirty="0" smtClean="0"/>
              <a:t>라는 리뷰들이 나타나며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리뷰에서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블랙</a:t>
            </a:r>
            <a:r>
              <a:rPr lang="en-US" altLang="ko-KR" baseline="0" dirty="0" smtClean="0"/>
              <a:t>＇</a:t>
            </a:r>
            <a:r>
              <a:rPr lang="ko-KR" altLang="en-US" baseline="0" dirty="0" smtClean="0"/>
              <a:t>을 언급했을 때 </a:t>
            </a:r>
            <a:r>
              <a:rPr lang="en-US" altLang="ko-KR" baseline="0" dirty="0" smtClean="0"/>
              <a:t>88%</a:t>
            </a:r>
            <a:r>
              <a:rPr lang="ko-KR" altLang="en-US" baseline="0" dirty="0" smtClean="0"/>
              <a:t>의 소비자가 고급스럽다고 말함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4111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예쁨의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고급과 달리 화사한 색감을 볼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다양한 원색계열의 색감과 화려한 패턴이 나타남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실제로 </a:t>
            </a:r>
            <a:r>
              <a:rPr lang="en-US" altLang="ko-KR" dirty="0" smtClean="0"/>
              <a:t>＂</a:t>
            </a:r>
            <a:r>
              <a:rPr lang="ko-KR" altLang="en-US" dirty="0" smtClean="0"/>
              <a:t>패키지 색감이 </a:t>
            </a:r>
            <a:r>
              <a:rPr lang="ko-KR" altLang="en-US" dirty="0" err="1" smtClean="0"/>
              <a:t>이쁘다</a:t>
            </a:r>
            <a:r>
              <a:rPr lang="en-US" altLang="ko-KR" dirty="0" smtClean="0"/>
              <a:t>”, “</a:t>
            </a:r>
            <a:r>
              <a:rPr lang="ko-KR" altLang="en-US" dirty="0" err="1" smtClean="0"/>
              <a:t>플라워</a:t>
            </a:r>
            <a:r>
              <a:rPr lang="ko-KR" altLang="en-US" dirty="0" smtClean="0"/>
              <a:t> 패턴이 </a:t>
            </a:r>
            <a:r>
              <a:rPr lang="ko-KR" altLang="en-US" dirty="0" err="1" smtClean="0"/>
              <a:t>이쁘다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같은 리뷰들이 나타나</a:t>
            </a:r>
            <a:r>
              <a:rPr lang="ko-KR" altLang="en-US" baseline="0" dirty="0" smtClean="0"/>
              <a:t> 구매자들의 </a:t>
            </a:r>
            <a:r>
              <a:rPr lang="ko-KR" altLang="en-US" baseline="0" dirty="0" err="1" smtClean="0"/>
              <a:t>트렌디한</a:t>
            </a:r>
            <a:r>
              <a:rPr lang="ko-KR" altLang="en-US" baseline="0" dirty="0" smtClean="0"/>
              <a:t> 색감에 대한 선호를 확인함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0199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귀여움에 대한 반응이 높게 나타난 제품들은 공통적으로 캐릭터를 활용함</a:t>
            </a:r>
            <a:endParaRPr lang="en-US" altLang="ko-KR" dirty="0" smtClean="0"/>
          </a:p>
          <a:p>
            <a:r>
              <a:rPr lang="en-US" altLang="ko-KR" dirty="0" smtClean="0"/>
              <a:t>＂</a:t>
            </a:r>
            <a:r>
              <a:rPr lang="ko-KR" altLang="en-US" dirty="0" smtClean="0"/>
              <a:t>캐릭터가 귀여워요</a:t>
            </a:r>
            <a:r>
              <a:rPr lang="en-US" altLang="ko-KR" dirty="0" smtClean="0"/>
              <a:t>“, “</a:t>
            </a:r>
            <a:r>
              <a:rPr lang="ko-KR" altLang="en-US" dirty="0" smtClean="0"/>
              <a:t>캐릭터 곰이 너무 귀여워요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같이 캐릭터에</a:t>
            </a:r>
            <a:r>
              <a:rPr lang="ko-KR" altLang="en-US" baseline="0" dirty="0" smtClean="0"/>
              <a:t> 대해 귀여워하는 리뷰들을 </a:t>
            </a:r>
            <a:r>
              <a:rPr lang="ko-KR" altLang="en-US" baseline="0" dirty="0" err="1" smtClean="0"/>
              <a:t>확인할수있음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리뷰에서 캐릭터를 언급한 리뷰 중 패키지가 귀엽다고 반응한 비율이 무려 </a:t>
            </a:r>
            <a:r>
              <a:rPr lang="en-US" altLang="ko-KR" baseline="0" dirty="0" smtClean="0"/>
              <a:t>90%</a:t>
            </a:r>
            <a:r>
              <a:rPr lang="ko-KR" altLang="en-US" baseline="0" dirty="0" smtClean="0"/>
              <a:t>에 달함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1327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브랜딩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1138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브랜딩</a:t>
            </a:r>
            <a:r>
              <a:rPr lang="ko-KR" altLang="en-US" dirty="0" smtClean="0"/>
              <a:t> 분석에 있어서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데이터가 리뷰데이터에 비해 </a:t>
            </a:r>
            <a:r>
              <a:rPr lang="en-US" altLang="ko-KR" dirty="0" smtClean="0"/>
              <a:t>TPO(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장소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상황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의 정보가 훨씬 자세하게 </a:t>
            </a:r>
            <a:r>
              <a:rPr lang="ko-KR" altLang="en-US" baseline="0" dirty="0" err="1" smtClean="0"/>
              <a:t>나타나기때문에</a:t>
            </a:r>
            <a:r>
              <a:rPr lang="ko-KR" altLang="en-US" baseline="0" dirty="0" smtClean="0"/>
              <a:t> 분석 대상으로 선정함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6316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잇더컴퍼니는</a:t>
            </a:r>
            <a:r>
              <a:rPr lang="ko-KR" altLang="en-US" dirty="0" smtClean="0"/>
              <a:t> 현재 꿀을 이용한 </a:t>
            </a:r>
            <a:r>
              <a:rPr lang="ko-KR" altLang="en-US" baseline="0" dirty="0" err="1" smtClean="0"/>
              <a:t>소포장</a:t>
            </a:r>
            <a:r>
              <a:rPr lang="ko-KR" altLang="en-US" baseline="0" dirty="0" smtClean="0"/>
              <a:t> 꿀 제품을 기획하고 있었는데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앞에 보시는 것과 같이 시중에 </a:t>
            </a:r>
            <a:r>
              <a:rPr lang="ko-KR" altLang="en-US" baseline="0" dirty="0" err="1" smtClean="0"/>
              <a:t>소포장</a:t>
            </a:r>
            <a:r>
              <a:rPr lang="ko-KR" altLang="en-US" baseline="0" dirty="0" smtClean="0"/>
              <a:t>  </a:t>
            </a:r>
            <a:r>
              <a:rPr lang="ko-KR" altLang="en-US" baseline="0" dirty="0" err="1" smtClean="0"/>
              <a:t>꿀스틱</a:t>
            </a:r>
            <a:r>
              <a:rPr lang="ko-KR" altLang="en-US" baseline="0" dirty="0" smtClean="0"/>
              <a:t> 제품이 이미 너무 많은 만큼 새로운 경쟁력을 가진 제품 기획을 위한 분석이 필요했고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이에 저희가 </a:t>
            </a:r>
            <a:r>
              <a:rPr lang="en-US" altLang="ko-KR" baseline="0" dirty="0" smtClean="0"/>
              <a:t>‘</a:t>
            </a:r>
            <a:r>
              <a:rPr lang="ko-KR" altLang="en-US" baseline="0" dirty="0" err="1" smtClean="0"/>
              <a:t>꿀스틱</a:t>
            </a:r>
            <a:r>
              <a:rPr lang="en-US" altLang="ko-KR" baseline="0" dirty="0" smtClean="0"/>
              <a:t>＇</a:t>
            </a:r>
            <a:r>
              <a:rPr lang="ko-KR" altLang="en-US" baseline="0" dirty="0" smtClean="0"/>
              <a:t>이라는 키워드를 받아 분석을 진행하게 되었습니다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2992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리뷰를 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편리함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맛 등에 대한 단편적인 정보만 </a:t>
            </a:r>
            <a:r>
              <a:rPr lang="ko-KR" altLang="en-US" dirty="0" err="1" smtClean="0"/>
              <a:t>담고있음</a:t>
            </a:r>
            <a:endParaRPr lang="en-US" altLang="ko-KR" dirty="0" smtClean="0"/>
          </a:p>
          <a:p>
            <a:r>
              <a:rPr lang="ko-KR" altLang="en-US" dirty="0" smtClean="0"/>
              <a:t>반면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데이터는 기본적으로 여러 문장으로 구성되어 누구랑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어떻게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꿀스틱을</a:t>
            </a:r>
            <a:r>
              <a:rPr lang="ko-KR" altLang="en-US" baseline="0" dirty="0" smtClean="0"/>
              <a:t> 소비했는지 나타남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글을 보면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감기기운이 있어서 하루 한 포 먹는다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육아하다 지쳐 </a:t>
            </a:r>
            <a:r>
              <a:rPr lang="ko-KR" altLang="en-US" dirty="0" err="1" smtClean="0"/>
              <a:t>힘빠질때</a:t>
            </a:r>
            <a:r>
              <a:rPr lang="ko-KR" altLang="en-US" dirty="0" smtClean="0"/>
              <a:t> 먹는다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와 같이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소비와 관련된 자세한 정황이 드러남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8303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제주 </a:t>
            </a:r>
            <a:r>
              <a:rPr lang="ko-KR" altLang="en-US" dirty="0" err="1" smtClean="0"/>
              <a:t>꿀스틱의</a:t>
            </a:r>
            <a:r>
              <a:rPr lang="ko-KR" altLang="en-US" dirty="0" smtClean="0"/>
              <a:t> 방향성을 고려해 전체 </a:t>
            </a:r>
            <a:r>
              <a:rPr lang="ko-KR" altLang="en-US" dirty="0" err="1" smtClean="0"/>
              <a:t>꿀스틱과</a:t>
            </a:r>
            <a:r>
              <a:rPr lang="ko-KR" altLang="en-US" dirty="0" smtClean="0"/>
              <a:t> 제주 </a:t>
            </a:r>
            <a:r>
              <a:rPr lang="ko-KR" altLang="en-US" dirty="0" err="1" smtClean="0"/>
              <a:t>꿀스틱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포스팅을</a:t>
            </a:r>
            <a:r>
              <a:rPr lang="ko-KR" altLang="en-US" baseline="0" dirty="0" smtClean="0"/>
              <a:t> 나눠서 분석함</a:t>
            </a:r>
            <a:endParaRPr lang="en-US" altLang="ko-KR" baseline="0" dirty="0" smtClean="0"/>
          </a:p>
          <a:p>
            <a:r>
              <a:rPr lang="ko-KR" altLang="en-US" baseline="0" dirty="0" smtClean="0"/>
              <a:t>천연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건강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맛이 높은 빈도로 나타남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워드클라우드를</a:t>
            </a:r>
            <a:r>
              <a:rPr lang="ko-KR" altLang="en-US" baseline="0" dirty="0" smtClean="0"/>
              <a:t> 보시다시피 일반 </a:t>
            </a:r>
            <a:r>
              <a:rPr lang="ko-KR" altLang="en-US" baseline="0" dirty="0" err="1" smtClean="0"/>
              <a:t>꿀스틱과</a:t>
            </a:r>
            <a:r>
              <a:rPr lang="ko-KR" altLang="en-US" baseline="0" dirty="0" smtClean="0"/>
              <a:t> 제주 </a:t>
            </a:r>
            <a:r>
              <a:rPr lang="ko-KR" altLang="en-US" baseline="0" dirty="0" err="1" smtClean="0"/>
              <a:t>꿀스틱에</a:t>
            </a:r>
            <a:r>
              <a:rPr lang="ko-KR" altLang="en-US" baseline="0" dirty="0" smtClean="0"/>
              <a:t> 대해 소비자들이 느끼는 큰 </a:t>
            </a:r>
            <a:r>
              <a:rPr lang="ko-KR" altLang="en-US" baseline="0" dirty="0" err="1" smtClean="0"/>
              <a:t>차별점은</a:t>
            </a:r>
            <a:r>
              <a:rPr lang="ko-KR" altLang="en-US" baseline="0" dirty="0" smtClean="0"/>
              <a:t> 없으며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꿀스틱에</a:t>
            </a:r>
            <a:r>
              <a:rPr lang="ko-KR" altLang="en-US" baseline="0" dirty="0" smtClean="0"/>
              <a:t> 대해 기본적으로 천연과 건강을 가장 중요하게 생각함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81806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천연</a:t>
            </a:r>
            <a:r>
              <a:rPr lang="ko-KR" altLang="en-US" baseline="0" dirty="0" smtClean="0"/>
              <a:t> 키워드가 언급된 </a:t>
            </a:r>
            <a:r>
              <a:rPr lang="ko-KR" altLang="en-US" baseline="0" dirty="0" err="1" smtClean="0"/>
              <a:t>블로그</a:t>
            </a:r>
            <a:r>
              <a:rPr lang="ko-KR" altLang="en-US" baseline="0" dirty="0" smtClean="0"/>
              <a:t> 글은 총 </a:t>
            </a:r>
            <a:r>
              <a:rPr lang="en-US" altLang="ko-KR" baseline="0" dirty="0" smtClean="0"/>
              <a:t>~</a:t>
            </a:r>
            <a:r>
              <a:rPr lang="ko-KR" altLang="en-US" baseline="0" dirty="0" smtClean="0"/>
              <a:t>개로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글들을 바탕으로 빈도분석을 수행하면 </a:t>
            </a:r>
            <a:r>
              <a:rPr lang="en-US" altLang="ko-KR" baseline="0" dirty="0" smtClean="0"/>
              <a:t>11</a:t>
            </a:r>
            <a:r>
              <a:rPr lang="ko-KR" altLang="en-US" baseline="0" dirty="0" smtClean="0"/>
              <a:t>위에 생소한 탄소라는 단어 등장</a:t>
            </a:r>
            <a:endParaRPr lang="en-US" altLang="ko-KR" baseline="0" dirty="0" smtClean="0"/>
          </a:p>
          <a:p>
            <a:r>
              <a:rPr lang="ko-KR" altLang="en-US" dirty="0" smtClean="0"/>
              <a:t>이 탄소는 탄소 </a:t>
            </a:r>
            <a:r>
              <a:rPr lang="ko-KR" altLang="en-US" dirty="0" err="1" smtClean="0"/>
              <a:t>동위원소비를</a:t>
            </a:r>
            <a:r>
              <a:rPr lang="ko-KR" altLang="en-US" dirty="0" smtClean="0"/>
              <a:t> 의미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탄소 </a:t>
            </a:r>
            <a:r>
              <a:rPr lang="ko-KR" altLang="en-US" baseline="0" dirty="0" err="1" smtClean="0"/>
              <a:t>동위원소비는</a:t>
            </a:r>
            <a:r>
              <a:rPr lang="ko-KR" altLang="en-US" baseline="0" dirty="0" smtClean="0"/>
              <a:t> 쉽게 말해 </a:t>
            </a:r>
            <a:r>
              <a:rPr lang="ko-KR" altLang="en-US" baseline="0" dirty="0" err="1" smtClean="0"/>
              <a:t>천연꿀을</a:t>
            </a:r>
            <a:r>
              <a:rPr lang="ko-KR" altLang="en-US" baseline="0" dirty="0" smtClean="0"/>
              <a:t> 구분하는 </a:t>
            </a:r>
            <a:r>
              <a:rPr lang="ko-KR" altLang="en-US" baseline="0" dirty="0" err="1" smtClean="0"/>
              <a:t>기준값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탄소 동위원소비가 낮을수록 좋은 꿀이며 </a:t>
            </a:r>
            <a:r>
              <a:rPr lang="ko-KR" altLang="en-US" baseline="0" dirty="0" err="1" smtClean="0"/>
              <a:t>식약처</a:t>
            </a:r>
            <a:r>
              <a:rPr lang="ko-KR" altLang="en-US" baseline="0" dirty="0" smtClean="0"/>
              <a:t> 기준으로는 </a:t>
            </a:r>
            <a:r>
              <a:rPr lang="en-US" altLang="ko-KR" baseline="0" dirty="0" smtClean="0"/>
              <a:t>-23.5, </a:t>
            </a:r>
            <a:r>
              <a:rPr lang="ko-KR" altLang="en-US" baseline="0" dirty="0" smtClean="0"/>
              <a:t>한국양봉농협 기준으로는 </a:t>
            </a:r>
            <a:r>
              <a:rPr lang="en-US" altLang="ko-KR" baseline="0" dirty="0" smtClean="0"/>
              <a:t>-22.5</a:t>
            </a:r>
            <a:r>
              <a:rPr lang="ko-KR" altLang="en-US" baseline="0" dirty="0" smtClean="0"/>
              <a:t>가 기준이 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7747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65815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5851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9909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프로젝트의 전체 구조는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꿀스틱에</a:t>
            </a:r>
            <a:r>
              <a:rPr lang="ko-KR" altLang="en-US" dirty="0" smtClean="0"/>
              <a:t> 대한 소비자들의 반응을 담고 있는 외부 데이터를 직접 </a:t>
            </a:r>
            <a:r>
              <a:rPr lang="ko-KR" altLang="en-US" dirty="0" err="1" smtClean="0"/>
              <a:t>크롤링하고</a:t>
            </a:r>
            <a:r>
              <a:rPr lang="en-US" altLang="ko-KR" dirty="0" smtClean="0"/>
              <a:t>,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이후 전처리 과정을 거쳐 분석을 통해 </a:t>
            </a:r>
            <a:r>
              <a:rPr lang="ko-KR" altLang="en-US" baseline="0" dirty="0" err="1" smtClean="0"/>
              <a:t>인사이트를</a:t>
            </a:r>
            <a:r>
              <a:rPr lang="ko-KR" altLang="en-US" baseline="0" dirty="0" smtClean="0"/>
              <a:t> 뽑아내고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실제 신제품 기획으로 연결시키고자 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2231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프로젝트과정에서 데이터 수집 및 분석을</a:t>
            </a:r>
            <a:r>
              <a:rPr lang="ko-KR" altLang="en-US" baseline="0" dirty="0" smtClean="0"/>
              <a:t> 위해 </a:t>
            </a:r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언어를 기본적으로 사용하고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추가적으로 </a:t>
            </a:r>
            <a:r>
              <a:rPr lang="ko-KR" altLang="en-US" baseline="0" dirty="0" err="1" smtClean="0"/>
              <a:t>태블로를</a:t>
            </a:r>
            <a:r>
              <a:rPr lang="ko-KR" altLang="en-US" baseline="0" dirty="0" smtClean="0"/>
              <a:t> 사용하여 시각화를 진행했습니다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534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k포레스트</a:t>
            </a:r>
            <a:r>
              <a:rPr lang="en-US" dirty="0"/>
              <a:t> </a:t>
            </a:r>
            <a:r>
              <a:rPr lang="en-US" dirty="0" err="1"/>
              <a:t>제거</a:t>
            </a:r>
            <a:endParaRPr lang="en-US" dirty="0"/>
          </a:p>
          <a:p>
            <a:r>
              <a:rPr lang="en-US" dirty="0" err="1"/>
              <a:t>지속가능</a:t>
            </a:r>
            <a:r>
              <a:rPr lang="en-US" dirty="0"/>
              <a:t> </a:t>
            </a:r>
            <a:r>
              <a:rPr lang="en-US" dirty="0" err="1"/>
              <a:t>대체</a:t>
            </a:r>
            <a:endParaRPr lang="en-US" dirty="0"/>
          </a:p>
          <a:p>
            <a:r>
              <a:rPr lang="en-US" dirty="0" err="1"/>
              <a:t>프리미엄</a:t>
            </a:r>
            <a:r>
              <a:rPr lang="en-US" dirty="0"/>
              <a:t> </a:t>
            </a:r>
            <a:r>
              <a:rPr lang="en-US" dirty="0" err="1" smtClean="0"/>
              <a:t>추가</a:t>
            </a:r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이 프로젝트를 통해 </a:t>
            </a:r>
            <a:r>
              <a:rPr lang="ko-KR" altLang="en-US" dirty="0" err="1" smtClean="0"/>
              <a:t>잇더컴퍼니와</a:t>
            </a:r>
            <a:r>
              <a:rPr lang="ko-KR" altLang="en-US" dirty="0" smtClean="0"/>
              <a:t> 함께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제주를 대표할 수 있는 </a:t>
            </a:r>
            <a:r>
              <a:rPr lang="ko-KR" altLang="en-US" dirty="0" err="1" smtClean="0"/>
              <a:t>꿀스틱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을 기획하는 것을 목표로 이 프로젝트를 진행하였습니다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69598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</a:t>
            </a:r>
            <a:r>
              <a:rPr lang="ko-KR" altLang="en-US" dirty="0" err="1" smtClean="0"/>
              <a:t>두잇팀은</a:t>
            </a:r>
            <a:r>
              <a:rPr lang="ko-KR" altLang="en-US" dirty="0" smtClean="0"/>
              <a:t> 홍성욱 팀장님과 권영재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신익환 팀원으로 구성되었으며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담당 업무는 다음과 같습니다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309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프로젝트는 사전 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시각화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제품 기획 단계로 진행되었으며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상세 일정은 다음과 같습니다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814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paperswithcode.com/sota/sentiment-analysis-on-sst-2-bina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8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3.png"/><Relationship Id="rId5" Type="http://schemas.openxmlformats.org/officeDocument/2006/relationships/image" Target="../media/image92.png"/><Relationship Id="rId15" Type="http://schemas.openxmlformats.org/officeDocument/2006/relationships/image" Target="../media/image100.png"/><Relationship Id="rId10" Type="http://schemas.openxmlformats.org/officeDocument/2006/relationships/image" Target="../media/image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10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4.png"/><Relationship Id="rId10" Type="http://schemas.openxmlformats.org/officeDocument/2006/relationships/image" Target="../media/image117.png"/><Relationship Id="rId4" Type="http://schemas.openxmlformats.org/officeDocument/2006/relationships/image" Target="../media/image113.png"/><Relationship Id="rId9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119.png"/><Relationship Id="rId9" Type="http://schemas.openxmlformats.org/officeDocument/2006/relationships/image" Target="../media/image1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6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9.png"/><Relationship Id="rId9" Type="http://schemas.openxmlformats.org/officeDocument/2006/relationships/hyperlink" Target="https://cr3.shopping.naver.com/v2/bridge/searchGate?query=%EC%A0%9C%EC%A3%BC+%EC%98%A4%EC%84%A4%EB%A1%9D+%EC%BD%A4%EB%B6%80%EC%B0%A8+%EC%A0%9C%EC%A3%BC%EC%98%81%EA%B7%A4&amp;nv_mid=86509054104&amp;cat_id=50002384&amp;h=251c14bf9d21b44c1fc67556ad4c8e08a8fda0e3&amp;t=LM3QJBAN&amp;frm=NVSCPRO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hyperlink" Target="https://cr3.shopping.naver.com/v2/bridge/searchGate?query=%EC%A0%9C%EC%A3%BC+%EC%98%A4%EC%84%A4%EB%A1%9D+%EC%BD%A4%EB%B6%80%EC%B0%A8+%EC%A0%9C%EC%A3%BC%EC%98%81%EA%B7%A4&amp;nv_mid=86509054104&amp;cat_id=50002384&amp;h=251c14bf9d21b44c1fc67556ad4c8e08a8fda0e3&amp;t=LM3QJBAN&amp;frm=NVSCPRO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59.png"/><Relationship Id="rId5" Type="http://schemas.openxmlformats.org/officeDocument/2006/relationships/image" Target="../media/image116.png"/><Relationship Id="rId10" Type="http://schemas.openxmlformats.org/officeDocument/2006/relationships/image" Target="../media/image158.png"/><Relationship Id="rId4" Type="http://schemas.openxmlformats.org/officeDocument/2006/relationships/image" Target="../media/image115.png"/><Relationship Id="rId9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7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svg"/><Relationship Id="rId3" Type="http://schemas.openxmlformats.org/officeDocument/2006/relationships/image" Target="../media/image3.png"/><Relationship Id="rId7" Type="http://schemas.openxmlformats.org/officeDocument/2006/relationships/image" Target="../media/image1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sv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6" y="9267825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067018" y="3949612"/>
            <a:ext cx="15458982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1"/>
              </a:lnSpc>
            </a:pP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키워드를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활용한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식품소비</a:t>
            </a:r>
            <a:endParaRPr lang="en-US" sz="760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ts val="7601"/>
              </a:lnSpc>
            </a:pP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트렌드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endParaRPr lang="en-US" sz="760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9359384"/>
            <a:ext cx="4401652" cy="670251"/>
          </a:xfrm>
          <a:custGeom>
            <a:avLst/>
            <a:gdLst/>
            <a:ahLst/>
            <a:cxnLst/>
            <a:rect l="l" t="t" r="r" b="b"/>
            <a:pathLst>
              <a:path w="4401652" h="670251">
                <a:moveTo>
                  <a:pt x="0" y="0"/>
                </a:moveTo>
                <a:lnTo>
                  <a:pt x="4401652" y="0"/>
                </a:lnTo>
                <a:lnTo>
                  <a:pt x="4401652" y="670252"/>
                </a:lnTo>
                <a:lnTo>
                  <a:pt x="0" y="67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9242" y="378079"/>
            <a:ext cx="7114157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T-academy x eat the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04062" y="7204595"/>
            <a:ext cx="4755238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9"/>
              </a:lnSpc>
              <a:spcBef>
                <a:spcPct val="0"/>
              </a:spcBef>
            </a:pPr>
            <a:r>
              <a:rPr lang="en-US" sz="3063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5조 두잇</a:t>
            </a:r>
          </a:p>
          <a:p>
            <a:pPr algn="r">
              <a:lnSpc>
                <a:spcPts val="4289"/>
              </a:lnSpc>
              <a:spcBef>
                <a:spcPct val="0"/>
              </a:spcBef>
            </a:pPr>
            <a:r>
              <a:rPr lang="en-US" sz="3063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: 홍성욱, 권영재, 신익환</a:t>
            </a:r>
          </a:p>
        </p:txBody>
      </p:sp>
      <p:sp>
        <p:nvSpPr>
          <p:cNvPr id="8" name="Freeform 8"/>
          <p:cNvSpPr/>
          <p:nvPr/>
        </p:nvSpPr>
        <p:spPr>
          <a:xfrm>
            <a:off x="12943866" y="193500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72315" y="-10039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558397" y="180309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4" y="1004889"/>
            <a:ext cx="16230606" cy="4761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95571" y="1776540"/>
            <a:ext cx="582489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6"/>
              </a:lnSpc>
            </a:pPr>
            <a:r>
              <a:rPr lang="en-US" sz="4280">
                <a:solidFill>
                  <a:srgbClr val="202020"/>
                </a:solidFill>
                <a:latin typeface="Bahnschrift SemiLight" panose="020B0502040204020203" pitchFamily="34" charset="0"/>
                <a:ea typeface="Source Han Sans KR Bold"/>
              </a:rPr>
              <a:t>상세 요청사항 및 기획서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35602" y="2519490"/>
            <a:ext cx="4653283" cy="6117322"/>
            <a:chOff x="0" y="0"/>
            <a:chExt cx="6204378" cy="8156430"/>
          </a:xfrm>
        </p:grpSpPr>
        <p:sp>
          <p:nvSpPr>
            <p:cNvPr id="6" name="Freeform 6"/>
            <p:cNvSpPr/>
            <p:nvPr/>
          </p:nvSpPr>
          <p:spPr>
            <a:xfrm>
              <a:off x="0" y="440397"/>
              <a:ext cx="6204378" cy="7716033"/>
            </a:xfrm>
            <a:custGeom>
              <a:avLst/>
              <a:gdLst/>
              <a:ahLst/>
              <a:cxnLst/>
              <a:rect l="l" t="t" r="r" b="b"/>
              <a:pathLst>
                <a:path w="6204378" h="7716033">
                  <a:moveTo>
                    <a:pt x="0" y="0"/>
                  </a:moveTo>
                  <a:lnTo>
                    <a:pt x="6204378" y="0"/>
                  </a:lnTo>
                  <a:lnTo>
                    <a:pt x="6204378" y="7716033"/>
                  </a:lnTo>
                  <a:lnTo>
                    <a:pt x="0" y="771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795" t="-15067" r="-1330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05288" y="1152071"/>
              <a:ext cx="5593801" cy="6063115"/>
            </a:xfrm>
            <a:custGeom>
              <a:avLst/>
              <a:gdLst/>
              <a:ahLst/>
              <a:cxnLst/>
              <a:rect l="l" t="t" r="r" b="b"/>
              <a:pathLst>
                <a:path w="5593801" h="6063115">
                  <a:moveTo>
                    <a:pt x="0" y="0"/>
                  </a:moveTo>
                  <a:lnTo>
                    <a:pt x="5593802" y="0"/>
                  </a:lnTo>
                  <a:lnTo>
                    <a:pt x="5593802" y="6063115"/>
                  </a:lnTo>
                  <a:lnTo>
                    <a:pt x="0" y="6063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10" r="-2510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1588297" y="0"/>
              <a:ext cx="3027783" cy="1378981"/>
              <a:chOff x="0" y="0"/>
              <a:chExt cx="614125" cy="27969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14125" cy="279699"/>
              </a:xfrm>
              <a:custGeom>
                <a:avLst/>
                <a:gdLst/>
                <a:ahLst/>
                <a:cxnLst/>
                <a:rect l="l" t="t" r="r" b="b"/>
                <a:pathLst>
                  <a:path w="614125" h="279699">
                    <a:moveTo>
                      <a:pt x="614125" y="0"/>
                    </a:moveTo>
                    <a:lnTo>
                      <a:pt x="0" y="0"/>
                    </a:lnTo>
                    <a:lnTo>
                      <a:pt x="101600" y="139849"/>
                    </a:lnTo>
                    <a:lnTo>
                      <a:pt x="0" y="279699"/>
                    </a:lnTo>
                    <a:lnTo>
                      <a:pt x="614125" y="279699"/>
                    </a:lnTo>
                    <a:lnTo>
                      <a:pt x="512525" y="139849"/>
                    </a:lnTo>
                    <a:lnTo>
                      <a:pt x="614125" y="0"/>
                    </a:lnTo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8900" y="-47625"/>
                <a:ext cx="6350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Bahnschrift SemiLight" panose="020B0502040204020203" pitchFamily="34" charset="0"/>
                </a:endParaRP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Freeform 41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44" name="AutoShape 44"/>
          <p:cNvSpPr/>
          <p:nvPr/>
        </p:nvSpPr>
        <p:spPr>
          <a:xfrm>
            <a:off x="8766581" y="1805115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TextBox 45"/>
          <p:cNvSpPr txBox="1"/>
          <p:nvPr/>
        </p:nvSpPr>
        <p:spPr>
          <a:xfrm>
            <a:off x="9617604" y="5032589"/>
            <a:ext cx="546999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3.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첨가물에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소비자의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반응</a:t>
            </a:r>
            <a:endParaRPr lang="en-US" sz="2799" dirty="0">
              <a:solidFill>
                <a:srgbClr val="20202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617604" y="7781481"/>
            <a:ext cx="420781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Bahnschrift SemiLight" panose="020B0502040204020203" pitchFamily="34" charset="0"/>
              </a:rPr>
              <a:t>5. 제품의 콘텐츠 구상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638803" y="6409172"/>
            <a:ext cx="689659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4.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소비자가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선호하는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꿀을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활용한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레시피</a:t>
            </a:r>
            <a:endParaRPr lang="en-US" sz="2799" dirty="0">
              <a:solidFill>
                <a:srgbClr val="20202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9617604" y="3642252"/>
            <a:ext cx="420781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Bahnschrift SemiLight" panose="020B0502040204020203" pitchFamily="34" charset="0"/>
              </a:rPr>
              <a:t>2.제품 패키지 선호도</a:t>
            </a:r>
          </a:p>
        </p:txBody>
      </p:sp>
      <p:sp>
        <p:nvSpPr>
          <p:cNvPr id="49" name="AutoShape 49"/>
          <p:cNvSpPr/>
          <p:nvPr/>
        </p:nvSpPr>
        <p:spPr>
          <a:xfrm>
            <a:off x="8813386" y="3164138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8813386" y="4537602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>
            <a:off x="8813386" y="5937464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52"/>
          <p:cNvSpPr/>
          <p:nvPr/>
        </p:nvSpPr>
        <p:spPr>
          <a:xfrm>
            <a:off x="8813386" y="7299980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>
            <a:off x="8813386" y="8682082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4" name="Group 5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8" name="TextBox 58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9601325" y="2121164"/>
            <a:ext cx="406290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Bahnschrift SemiLight" panose="020B0502040204020203" pitchFamily="34" charset="0"/>
              </a:rPr>
              <a:t>1.제품 브랜딩 방향성 제안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340936" y="2635514"/>
            <a:ext cx="251340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제주가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담긴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브랜딩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9798" y="5119865"/>
            <a:ext cx="16230630" cy="2363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049804" y="6475324"/>
            <a:ext cx="16230631" cy="4310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049798" y="7814118"/>
            <a:ext cx="16230650" cy="6465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28689" y="3740231"/>
            <a:ext cx="16230611" cy="342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49798" y="2481280"/>
            <a:ext cx="2178847" cy="1111314"/>
          </a:xfrm>
          <a:custGeom>
            <a:avLst/>
            <a:gdLst/>
            <a:ahLst/>
            <a:cxnLst/>
            <a:rect l="l" t="t" r="r" b="b"/>
            <a:pathLst>
              <a:path w="2178847" h="1111314">
                <a:moveTo>
                  <a:pt x="0" y="0"/>
                </a:moveTo>
                <a:lnTo>
                  <a:pt x="2178847" y="0"/>
                </a:lnTo>
                <a:lnTo>
                  <a:pt x="2178847" y="1111314"/>
                </a:lnTo>
                <a:lnTo>
                  <a:pt x="0" y="111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537" b="-10382"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3397940" y="2345736"/>
            <a:ext cx="33337" cy="6849881"/>
          </a:xfrm>
          <a:prstGeom prst="line">
            <a:avLst/>
          </a:prstGeom>
          <a:ln w="9525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028688" y="4178700"/>
            <a:ext cx="2199957" cy="506125"/>
          </a:xfrm>
          <a:custGeom>
            <a:avLst/>
            <a:gdLst/>
            <a:ahLst/>
            <a:cxnLst/>
            <a:rect l="l" t="t" r="r" b="b"/>
            <a:pathLst>
              <a:path w="2199957" h="506125">
                <a:moveTo>
                  <a:pt x="0" y="0"/>
                </a:moveTo>
                <a:lnTo>
                  <a:pt x="2199957" y="0"/>
                </a:lnTo>
                <a:lnTo>
                  <a:pt x="2199957" y="506125"/>
                </a:lnTo>
                <a:lnTo>
                  <a:pt x="0" y="50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9798" y="5398904"/>
            <a:ext cx="2178847" cy="821015"/>
          </a:xfrm>
          <a:custGeom>
            <a:avLst/>
            <a:gdLst/>
            <a:ahLst/>
            <a:cxnLst/>
            <a:rect l="l" t="t" r="r" b="b"/>
            <a:pathLst>
              <a:path w="2178847" h="821015">
                <a:moveTo>
                  <a:pt x="0" y="0"/>
                </a:moveTo>
                <a:lnTo>
                  <a:pt x="2178847" y="0"/>
                </a:lnTo>
                <a:lnTo>
                  <a:pt x="2178847" y="821015"/>
                </a:lnTo>
                <a:lnTo>
                  <a:pt x="0" y="821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55951" y="6770842"/>
            <a:ext cx="2178847" cy="766472"/>
          </a:xfrm>
          <a:custGeom>
            <a:avLst/>
            <a:gdLst/>
            <a:ahLst/>
            <a:cxnLst/>
            <a:rect l="l" t="t" r="r" b="b"/>
            <a:pathLst>
              <a:path w="2178847" h="766472">
                <a:moveTo>
                  <a:pt x="0" y="0"/>
                </a:moveTo>
                <a:lnTo>
                  <a:pt x="2178847" y="0"/>
                </a:lnTo>
                <a:lnTo>
                  <a:pt x="2178847" y="766471"/>
                </a:lnTo>
                <a:lnTo>
                  <a:pt x="0" y="766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1111" y="8312163"/>
            <a:ext cx="2173686" cy="572023"/>
          </a:xfrm>
          <a:custGeom>
            <a:avLst/>
            <a:gdLst/>
            <a:ahLst/>
            <a:cxnLst/>
            <a:rect l="l" t="t" r="r" b="b"/>
            <a:pathLst>
              <a:path w="2173686" h="572023">
                <a:moveTo>
                  <a:pt x="0" y="0"/>
                </a:moveTo>
                <a:lnTo>
                  <a:pt x="2173687" y="0"/>
                </a:lnTo>
                <a:lnTo>
                  <a:pt x="2173687" y="572023"/>
                </a:lnTo>
                <a:lnTo>
                  <a:pt x="0" y="572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841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028688" y="1414168"/>
            <a:ext cx="4468546" cy="60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8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Heavy"/>
              </a:rPr>
              <a:t>데이터 수집 플랫폼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436040" y="2335299"/>
            <a:ext cx="1382326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endParaRPr>
              <a:latin typeface="Bahnschrift SemiLight" panose="020B0502040204020203" pitchFamily="34" charset="0"/>
            </a:endParaRP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Bahnschrift SemiLight" panose="020B0502040204020203" pitchFamily="34" charset="0"/>
              </a:rPr>
              <a:t>- 30~40대의 연령에서 높은 이용률을 보임.                                                                                   데이터랩x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Bahnschrift SemiLight" panose="020B0502040204020203" pitchFamily="34" charset="0"/>
              </a:rPr>
              <a:t>- 총 133개의 상품의 55,796건의 리뷰 데이터.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436041" y="3744639"/>
            <a:ext cx="13823260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endParaRPr>
              <a:latin typeface="Bahnschrift SemiLight" panose="020B0502040204020203" pitchFamily="34" charset="0"/>
            </a:endParaRP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Bahnschrift SemiLight" panose="020B0502040204020203" pitchFamily="34" charset="0"/>
              </a:rPr>
              <a:t>- ’22년 기준 블로그 약 3,200만개가 운영 중이며 총 103만명의 사용자가 주 1회 이상블로그 글 업로드.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Bahnschrift SemiLight" panose="020B0502040204020203" pitchFamily="34" charset="0"/>
              </a:rPr>
              <a:t>   그 중 55%가 20대 사용자.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Bahnschrift SemiLight" panose="020B0502040204020203" pitchFamily="34" charset="0"/>
              </a:rPr>
              <a:t>- 총 1,768건 블로그 데이터. T.P.O(시간(time), 장소(place), 상황(occasion)) 정보 다수.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436041" y="5136706"/>
            <a:ext cx="13823260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endParaRPr>
              <a:latin typeface="Bahnschrift SemiLight" panose="020B0502040204020203" pitchFamily="34" charset="0"/>
            </a:endParaRP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Bahnschrift SemiLight" panose="020B0502040204020203" pitchFamily="34" charset="0"/>
              </a:rPr>
              <a:t>- 23년 기준 온라인 식료품 시장 점유율 2위, 누적 회원 약 1200만명, 월 이용자 수 약 300만명.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Bahnschrift SemiLight" panose="020B0502040204020203" pitchFamily="34" charset="0"/>
              </a:rPr>
              <a:t>- 주 고객층은 소득 수준이 높은 30~40대 여성과 제대로 한 끼를 먹고 싶어하는 1~2인 가구의 20대 여성.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Bahnschrift SemiLight" panose="020B0502040204020203" pitchFamily="34" charset="0"/>
              </a:rPr>
              <a:t>- 총 18개의 상품의 10,476건 리뷰 데이터.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414608" y="6542242"/>
            <a:ext cx="13823260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"/>
              </a:lnSpc>
            </a:pPr>
            <a:endParaRPr>
              <a:latin typeface="Bahnschrift SemiLight" panose="020B0502040204020203" pitchFamily="34" charset="0"/>
            </a:endParaRP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Bahnschrift SemiLight" panose="020B0502040204020203" pitchFamily="34" charset="0"/>
              </a:rPr>
              <a:t>- 주 고객층은 20~30대(65%), 여성(59%)으로, 최근 MZ세대 사이에서 ‘힙한 쇼핑몰’로 통하며 워커비가 입점해있음.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Bahnschrift SemiLight" panose="020B0502040204020203" pitchFamily="34" charset="0"/>
              </a:rPr>
              <a:t>- 23년 2분기 기준 월간 이용자 수 약 100만명, 21년 기준 누적 회원 약 300만명.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Bahnschrift SemiLight" panose="020B0502040204020203" pitchFamily="34" charset="0"/>
              </a:rPr>
              <a:t>- 총 46개의 상품의 4924건의 리뷰 데이터.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393177" y="7808347"/>
            <a:ext cx="1382326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>
              <a:latin typeface="Bahnschrift SemiLight" panose="020B0502040204020203" pitchFamily="34" charset="0"/>
            </a:endParaR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Bahnschrift SemiLight" panose="020B0502040204020203" pitchFamily="34" charset="0"/>
              </a:rPr>
              <a:t>- 20~30대의 이용 비율이 높으며, 여성(86%)이 남성(64%)보다 이용 비율이 높음.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ahnschrift SemiLight" panose="020B0502040204020203" pitchFamily="34" charset="0"/>
              </a:rPr>
              <a:t>- 총 48개 상품의 1921건의 리뷰 데이터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651078" y="7051630"/>
            <a:ext cx="522587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(http://m.apparelnews.co.kr/news/news_view/?idx=191511)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508125" y="4279363"/>
            <a:ext cx="555692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(http://www.madtimes.org/news/articleView.html?idxno=15809)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769598" y="2702007"/>
            <a:ext cx="540478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Nielsen 이커머스 업계가 주목하는 ‘네이버쇼핑’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2429685" y="8214682"/>
            <a:ext cx="2830701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(모바일 쇼핑 트렌드리포트 2021)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483604" y="5689513"/>
            <a:ext cx="2432796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잡코리아</a:t>
            </a:r>
            <a:r>
              <a:rPr lang="en-US" sz="15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기업분석보고서</a:t>
            </a:r>
            <a:r>
              <a:rPr lang="en-US" sz="15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946038">
            <a:off x="6198711" y="2244039"/>
            <a:ext cx="5890567" cy="5798923"/>
            <a:chOff x="0" y="0"/>
            <a:chExt cx="7854089" cy="7731897"/>
          </a:xfrm>
        </p:grpSpPr>
        <p:sp>
          <p:nvSpPr>
            <p:cNvPr id="5" name="AutoShape 5"/>
            <p:cNvSpPr/>
            <p:nvPr/>
          </p:nvSpPr>
          <p:spPr>
            <a:xfrm flipV="1">
              <a:off x="3404726" y="1366247"/>
              <a:ext cx="1474531" cy="2544781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6" name="AutoShape 6"/>
            <p:cNvSpPr/>
            <p:nvPr/>
          </p:nvSpPr>
          <p:spPr>
            <a:xfrm>
              <a:off x="437359" y="3905644"/>
              <a:ext cx="2962468" cy="10768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7" name="AutoShape 7"/>
            <p:cNvSpPr/>
            <p:nvPr/>
          </p:nvSpPr>
          <p:spPr>
            <a:xfrm>
              <a:off x="3404726" y="3905644"/>
              <a:ext cx="1474640" cy="2560748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8" name="Freeform 8"/>
            <p:cNvSpPr/>
            <p:nvPr/>
          </p:nvSpPr>
          <p:spPr>
            <a:xfrm rot="1946038">
              <a:off x="3898711" y="3676891"/>
              <a:ext cx="4005340" cy="978635"/>
            </a:xfrm>
            <a:custGeom>
              <a:avLst/>
              <a:gdLst/>
              <a:ahLst/>
              <a:cxnLst/>
              <a:rect l="l" t="t" r="r" b="b"/>
              <a:pathLst>
                <a:path w="4005340" h="978635">
                  <a:moveTo>
                    <a:pt x="0" y="0"/>
                  </a:moveTo>
                  <a:lnTo>
                    <a:pt x="4005340" y="0"/>
                  </a:lnTo>
                  <a:lnTo>
                    <a:pt x="4005340" y="978635"/>
                  </a:lnTo>
                  <a:lnTo>
                    <a:pt x="0" y="978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46038">
              <a:off x="131169" y="945076"/>
              <a:ext cx="4005340" cy="1654085"/>
            </a:xfrm>
            <a:custGeom>
              <a:avLst/>
              <a:gdLst/>
              <a:ahLst/>
              <a:cxnLst/>
              <a:rect l="l" t="t" r="r" b="b"/>
              <a:pathLst>
                <a:path w="4005340" h="1654085">
                  <a:moveTo>
                    <a:pt x="0" y="0"/>
                  </a:moveTo>
                  <a:lnTo>
                    <a:pt x="4005340" y="0"/>
                  </a:lnTo>
                  <a:lnTo>
                    <a:pt x="4005340" y="1654086"/>
                  </a:lnTo>
                  <a:lnTo>
                    <a:pt x="0" y="165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577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46038">
              <a:off x="257683" y="4927615"/>
              <a:ext cx="4005340" cy="1876557"/>
            </a:xfrm>
            <a:custGeom>
              <a:avLst/>
              <a:gdLst/>
              <a:ahLst/>
              <a:cxnLst/>
              <a:rect l="l" t="t" r="r" b="b"/>
              <a:pathLst>
                <a:path w="4005340" h="1876557">
                  <a:moveTo>
                    <a:pt x="0" y="0"/>
                  </a:moveTo>
                  <a:lnTo>
                    <a:pt x="4005340" y="0"/>
                  </a:lnTo>
                  <a:lnTo>
                    <a:pt x="4005340" y="1876558"/>
                  </a:lnTo>
                  <a:lnTo>
                    <a:pt x="0" y="1876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95571" y="1697454"/>
            <a:ext cx="42799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데이터 수집 툴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93221" y="3195948"/>
            <a:ext cx="11623453" cy="1352210"/>
          </a:xfrm>
          <a:custGeom>
            <a:avLst/>
            <a:gdLst/>
            <a:ahLst/>
            <a:cxnLst/>
            <a:rect l="l" t="t" r="r" b="b"/>
            <a:pathLst>
              <a:path w="11623453" h="1352210">
                <a:moveTo>
                  <a:pt x="0" y="0"/>
                </a:moveTo>
                <a:lnTo>
                  <a:pt x="11623453" y="0"/>
                </a:lnTo>
                <a:lnTo>
                  <a:pt x="11623453" y="1352211"/>
                </a:lnTo>
                <a:lnTo>
                  <a:pt x="0" y="1352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04969" y="2501719"/>
            <a:ext cx="2199957" cy="506125"/>
          </a:xfrm>
          <a:custGeom>
            <a:avLst/>
            <a:gdLst/>
            <a:ahLst/>
            <a:cxnLst/>
            <a:rect l="l" t="t" r="r" b="b"/>
            <a:pathLst>
              <a:path w="2199957" h="506125">
                <a:moveTo>
                  <a:pt x="0" y="0"/>
                </a:moveTo>
                <a:lnTo>
                  <a:pt x="2199957" y="0"/>
                </a:lnTo>
                <a:lnTo>
                  <a:pt x="2199957" y="506125"/>
                </a:lnTo>
                <a:lnTo>
                  <a:pt x="0" y="50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3221" y="6261791"/>
            <a:ext cx="11623453" cy="1161245"/>
          </a:xfrm>
          <a:custGeom>
            <a:avLst/>
            <a:gdLst/>
            <a:ahLst/>
            <a:cxnLst/>
            <a:rect l="l" t="t" r="r" b="b"/>
            <a:pathLst>
              <a:path w="11623453" h="1161245">
                <a:moveTo>
                  <a:pt x="0" y="0"/>
                </a:moveTo>
                <a:lnTo>
                  <a:pt x="11623453" y="0"/>
                </a:lnTo>
                <a:lnTo>
                  <a:pt x="11623453" y="1161245"/>
                </a:lnTo>
                <a:lnTo>
                  <a:pt x="0" y="1161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60046" y="5209569"/>
            <a:ext cx="1502747" cy="766472"/>
          </a:xfrm>
          <a:custGeom>
            <a:avLst/>
            <a:gdLst/>
            <a:ahLst/>
            <a:cxnLst/>
            <a:rect l="l" t="t" r="r" b="b"/>
            <a:pathLst>
              <a:path w="1502747" h="766472">
                <a:moveTo>
                  <a:pt x="0" y="0"/>
                </a:moveTo>
                <a:lnTo>
                  <a:pt x="1502748" y="0"/>
                </a:lnTo>
                <a:lnTo>
                  <a:pt x="1502748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537" b="-1038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47101" y="5209569"/>
            <a:ext cx="2034098" cy="766472"/>
          </a:xfrm>
          <a:custGeom>
            <a:avLst/>
            <a:gdLst/>
            <a:ahLst/>
            <a:cxnLst/>
            <a:rect l="l" t="t" r="r" b="b"/>
            <a:pathLst>
              <a:path w="2034098" h="766472">
                <a:moveTo>
                  <a:pt x="0" y="0"/>
                </a:moveTo>
                <a:lnTo>
                  <a:pt x="2034099" y="0"/>
                </a:lnTo>
                <a:lnTo>
                  <a:pt x="2034099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181200" y="5209569"/>
            <a:ext cx="2178847" cy="766472"/>
          </a:xfrm>
          <a:custGeom>
            <a:avLst/>
            <a:gdLst/>
            <a:ahLst/>
            <a:cxnLst/>
            <a:rect l="l" t="t" r="r" b="b"/>
            <a:pathLst>
              <a:path w="2178847" h="766472">
                <a:moveTo>
                  <a:pt x="0" y="0"/>
                </a:moveTo>
                <a:lnTo>
                  <a:pt x="2178846" y="0"/>
                </a:lnTo>
                <a:lnTo>
                  <a:pt x="2178846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74030" y="7642111"/>
            <a:ext cx="2912593" cy="766472"/>
          </a:xfrm>
          <a:custGeom>
            <a:avLst/>
            <a:gdLst/>
            <a:ahLst/>
            <a:cxnLst/>
            <a:rect l="l" t="t" r="r" b="b"/>
            <a:pathLst>
              <a:path w="2912593" h="766472">
                <a:moveTo>
                  <a:pt x="0" y="0"/>
                </a:moveTo>
                <a:lnTo>
                  <a:pt x="2912592" y="0"/>
                </a:lnTo>
                <a:lnTo>
                  <a:pt x="2912592" y="766471"/>
                </a:lnTo>
                <a:lnTo>
                  <a:pt x="0" y="7664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706176" y="4840163"/>
            <a:ext cx="1709061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193221" y="8493383"/>
            <a:ext cx="11623453" cy="678587"/>
          </a:xfrm>
          <a:custGeom>
            <a:avLst/>
            <a:gdLst/>
            <a:ahLst/>
            <a:cxnLst/>
            <a:rect l="l" t="t" r="r" b="b"/>
            <a:pathLst>
              <a:path w="11623453" h="678587">
                <a:moveTo>
                  <a:pt x="0" y="0"/>
                </a:moveTo>
                <a:lnTo>
                  <a:pt x="11623453" y="0"/>
                </a:lnTo>
                <a:lnTo>
                  <a:pt x="11623453" y="678586"/>
                </a:lnTo>
                <a:lnTo>
                  <a:pt x="0" y="6785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27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95571" y="1696031"/>
            <a:ext cx="496256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데이터프레임 구성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08091" y="5171469"/>
            <a:ext cx="4131796" cy="400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endParaRPr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Product_Name: 제품의 이름 또는 제목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Price: 제품의 가격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User_ID: 리뷰를 작성한 사용자의 아이디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Rating: 개별 리뷰의 평점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Date: 리뷰가 작성된 날짜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Option: 제품의 종류 또는 선택 옵션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Content: 실제 리뷰 내용을 나타냄.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005071" y="2988794"/>
            <a:ext cx="3254229" cy="161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  <a:spcBef>
                <a:spcPct val="0"/>
              </a:spcBef>
            </a:pPr>
            <a:endParaRPr>
              <a:latin typeface="Bahnschrift SemiLight" panose="020B0502040204020203" pitchFamily="34" charset="0"/>
            </a:endParaRPr>
          </a:p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311">
                <a:solidFill>
                  <a:srgbClr val="000000"/>
                </a:solidFill>
                <a:latin typeface="Bahnschrift SemiLight" panose="020B0502040204020203" pitchFamily="34" charset="0"/>
              </a:rPr>
              <a:t>Date: 블로그 포스팅 날짜</a:t>
            </a:r>
          </a:p>
          <a:p>
            <a:pPr algn="ctr">
              <a:lnSpc>
                <a:spcPts val="1836"/>
              </a:lnSpc>
              <a:spcBef>
                <a:spcPct val="0"/>
              </a:spcBef>
            </a:pPr>
            <a:endParaRPr lang="en-US" sz="1311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311">
                <a:solidFill>
                  <a:srgbClr val="000000"/>
                </a:solidFill>
                <a:latin typeface="Bahnschrift SemiLight" panose="020B0502040204020203" pitchFamily="34" charset="0"/>
              </a:rPr>
              <a:t>address : 블로그 Url</a:t>
            </a:r>
          </a:p>
          <a:p>
            <a:pPr algn="ctr">
              <a:lnSpc>
                <a:spcPts val="1836"/>
              </a:lnSpc>
              <a:spcBef>
                <a:spcPct val="0"/>
              </a:spcBef>
            </a:pPr>
            <a:endParaRPr lang="en-US" sz="1311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311">
                <a:solidFill>
                  <a:srgbClr val="000000"/>
                </a:solidFill>
                <a:latin typeface="Bahnschrift SemiLight" panose="020B0502040204020203" pitchFamily="34" charset="0"/>
              </a:rPr>
              <a:t>Content: 블로그 내용을 나타냄.</a:t>
            </a:r>
          </a:p>
          <a:p>
            <a:pPr algn="ctr">
              <a:lnSpc>
                <a:spcPts val="1836"/>
              </a:lnSpc>
              <a:spcBef>
                <a:spcPct val="0"/>
              </a:spcBef>
            </a:pPr>
            <a:endParaRPr lang="en-US" sz="1311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9" name="Group 4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643396" y="1531816"/>
            <a:ext cx="7436761" cy="3972502"/>
          </a:xfrm>
          <a:custGeom>
            <a:avLst/>
            <a:gdLst/>
            <a:ahLst/>
            <a:cxnLst/>
            <a:rect l="l" t="t" r="r" b="b"/>
            <a:pathLst>
              <a:path w="7436761" h="3972502">
                <a:moveTo>
                  <a:pt x="0" y="0"/>
                </a:moveTo>
                <a:lnTo>
                  <a:pt x="7436761" y="0"/>
                </a:lnTo>
                <a:lnTo>
                  <a:pt x="7436761" y="3972503"/>
                </a:lnTo>
                <a:lnTo>
                  <a:pt x="0" y="3972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5" t="-443" r="-279" b="-443"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287712"/>
              </p:ext>
            </p:extLst>
          </p:nvPr>
        </p:nvGraphicFramePr>
        <p:xfrm>
          <a:off x="1028689" y="5800725"/>
          <a:ext cx="16251721" cy="3867150"/>
        </p:xfrm>
        <a:graphic>
          <a:graphicData uri="http://schemas.openxmlformats.org/drawingml/2006/table">
            <a:tbl>
              <a:tblPr/>
              <a:tblGrid>
                <a:gridCol w="2660271"/>
                <a:gridCol w="13591450"/>
              </a:tblGrid>
              <a:tr h="121209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ea typeface="Source Han Sans KR Bold"/>
                        </a:rPr>
                        <a:t>원본 텍스트 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Source Han Sans KR Bold"/>
                        </a:rPr>
                        <a:t>요즘 커피 대신 마누카허니 꿀차 타서 마시기도 하고요. 제가 애정 하는 아임힐링 엔젯허니 마누카꿀은 뉴질랜드산 백 프로이기 때문이에요.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52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Source Han Sans KR"/>
                        </a:rPr>
                        <a:t>kiwi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Source Han Sans KR Bold"/>
                        </a:rPr>
                        <a:t>['요즘'/'커피'/'대신'/'마누카허니'/'꿀'/'차'/'타'/ /'마시'/ /'요'/'제'/ /'애정'/ / '아임힐링'/'엔젯허니'/'마누카'/'꿀'/ / '뉴질랜드'/'산'/'백'/'프로'/ / /'에요']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52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Source Han Sans KR"/>
                        </a:rPr>
                        <a:t>bareun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Source Han Sans KR Bold"/>
                        </a:rPr>
                        <a:t>['요즘'/'커피'/'대신'/'마누카'/'허'/'니'/'꿀차'/'타'/'아서'/'마시'/'기'/'도'/'하'/'고'/'요'/ '.'/'제'/'가'/'애정'/'하'/'는'/'아임힐링'/'엔젯허니'/'마누카'/'꿀'/'은'/'뉴질랜드산'/'백'/'프로'/ '이'/'기'/'때문'/'이'/'에요'/'.']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262734" y="2227334"/>
            <a:ext cx="2652474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형태소 분석</a:t>
            </a:r>
          </a:p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툴 선정</a:t>
            </a:r>
          </a:p>
        </p:txBody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0" name="Group 40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879470" y="4733342"/>
            <a:ext cx="744027" cy="0"/>
          </a:xfrm>
          <a:prstGeom prst="line">
            <a:avLst/>
          </a:prstGeom>
          <a:ln w="47625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5340127" y="6894921"/>
            <a:ext cx="8585512" cy="2233268"/>
          </a:xfrm>
          <a:custGeom>
            <a:avLst/>
            <a:gdLst/>
            <a:ahLst/>
            <a:cxnLst/>
            <a:rect l="l" t="t" r="r" b="b"/>
            <a:pathLst>
              <a:path w="8585512" h="2233268">
                <a:moveTo>
                  <a:pt x="0" y="0"/>
                </a:moveTo>
                <a:lnTo>
                  <a:pt x="8585512" y="0"/>
                </a:lnTo>
                <a:lnTo>
                  <a:pt x="8585512" y="2233269"/>
                </a:lnTo>
                <a:lnTo>
                  <a:pt x="0" y="223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83549" y="2809888"/>
            <a:ext cx="6066082" cy="3799283"/>
          </a:xfrm>
          <a:custGeom>
            <a:avLst/>
            <a:gdLst/>
            <a:ahLst/>
            <a:cxnLst/>
            <a:rect l="l" t="t" r="r" b="b"/>
            <a:pathLst>
              <a:path w="6066082" h="3799283">
                <a:moveTo>
                  <a:pt x="0" y="0"/>
                </a:moveTo>
                <a:lnTo>
                  <a:pt x="6066082" y="0"/>
                </a:lnTo>
                <a:lnTo>
                  <a:pt x="6066082" y="3799283"/>
                </a:lnTo>
                <a:lnTo>
                  <a:pt x="0" y="3799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0" t="-1221" r="-1090" b="-127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132543" y="2620766"/>
            <a:ext cx="1718283" cy="1210848"/>
            <a:chOff x="0" y="0"/>
            <a:chExt cx="115342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3423" cy="812800"/>
            </a:xfrm>
            <a:custGeom>
              <a:avLst/>
              <a:gdLst/>
              <a:ahLst/>
              <a:cxnLst/>
              <a:rect l="l" t="t" r="r" b="b"/>
              <a:pathLst>
                <a:path w="1153423" h="812800">
                  <a:moveTo>
                    <a:pt x="576711" y="0"/>
                  </a:moveTo>
                  <a:cubicBezTo>
                    <a:pt x="258202" y="0"/>
                    <a:pt x="0" y="181951"/>
                    <a:pt x="0" y="406400"/>
                  </a:cubicBezTo>
                  <a:cubicBezTo>
                    <a:pt x="0" y="630849"/>
                    <a:pt x="258202" y="812800"/>
                    <a:pt x="576711" y="812800"/>
                  </a:cubicBezTo>
                  <a:cubicBezTo>
                    <a:pt x="895220" y="812800"/>
                    <a:pt x="1153423" y="630849"/>
                    <a:pt x="1153423" y="406400"/>
                  </a:cubicBezTo>
                  <a:cubicBezTo>
                    <a:pt x="1153423" y="181951"/>
                    <a:pt x="895220" y="0"/>
                    <a:pt x="57671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21844" y="4818370"/>
            <a:ext cx="1718283" cy="1790801"/>
            <a:chOff x="0" y="0"/>
            <a:chExt cx="1153423" cy="12021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3423" cy="1202102"/>
            </a:xfrm>
            <a:custGeom>
              <a:avLst/>
              <a:gdLst/>
              <a:ahLst/>
              <a:cxnLst/>
              <a:rect l="l" t="t" r="r" b="b"/>
              <a:pathLst>
                <a:path w="1153423" h="1202102">
                  <a:moveTo>
                    <a:pt x="576711" y="0"/>
                  </a:moveTo>
                  <a:cubicBezTo>
                    <a:pt x="258202" y="0"/>
                    <a:pt x="0" y="269100"/>
                    <a:pt x="0" y="601051"/>
                  </a:cubicBezTo>
                  <a:cubicBezTo>
                    <a:pt x="0" y="933002"/>
                    <a:pt x="258202" y="1202102"/>
                    <a:pt x="576711" y="1202102"/>
                  </a:cubicBezTo>
                  <a:cubicBezTo>
                    <a:pt x="895220" y="1202102"/>
                    <a:pt x="1153423" y="933002"/>
                    <a:pt x="1153423" y="601051"/>
                  </a:cubicBezTo>
                  <a:cubicBezTo>
                    <a:pt x="1153423" y="269100"/>
                    <a:pt x="895220" y="0"/>
                    <a:pt x="57671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97319" y="4472070"/>
            <a:ext cx="1226382" cy="692600"/>
            <a:chOff x="0" y="0"/>
            <a:chExt cx="2128554" cy="12021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8555" cy="1202102"/>
            </a:xfrm>
            <a:custGeom>
              <a:avLst/>
              <a:gdLst/>
              <a:ahLst/>
              <a:cxnLst/>
              <a:rect l="l" t="t" r="r" b="b"/>
              <a:pathLst>
                <a:path w="2128555" h="1202102">
                  <a:moveTo>
                    <a:pt x="1064277" y="0"/>
                  </a:moveTo>
                  <a:cubicBezTo>
                    <a:pt x="476493" y="0"/>
                    <a:pt x="0" y="269100"/>
                    <a:pt x="0" y="601051"/>
                  </a:cubicBezTo>
                  <a:cubicBezTo>
                    <a:pt x="0" y="933002"/>
                    <a:pt x="476493" y="1202102"/>
                    <a:pt x="1064277" y="1202102"/>
                  </a:cubicBezTo>
                  <a:cubicBezTo>
                    <a:pt x="1652061" y="1202102"/>
                    <a:pt x="2128555" y="933002"/>
                    <a:pt x="2128555" y="601051"/>
                  </a:cubicBezTo>
                  <a:cubicBezTo>
                    <a:pt x="2128555" y="269100"/>
                    <a:pt x="1652061" y="0"/>
                    <a:pt x="1064277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33644" y="5756111"/>
            <a:ext cx="1927350" cy="853061"/>
            <a:chOff x="0" y="0"/>
            <a:chExt cx="2715952" cy="12021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15952" cy="1202102"/>
            </a:xfrm>
            <a:custGeom>
              <a:avLst/>
              <a:gdLst/>
              <a:ahLst/>
              <a:cxnLst/>
              <a:rect l="l" t="t" r="r" b="b"/>
              <a:pathLst>
                <a:path w="2715952" h="1202102">
                  <a:moveTo>
                    <a:pt x="1357976" y="0"/>
                  </a:moveTo>
                  <a:cubicBezTo>
                    <a:pt x="607987" y="0"/>
                    <a:pt x="0" y="269100"/>
                    <a:pt x="0" y="601051"/>
                  </a:cubicBezTo>
                  <a:cubicBezTo>
                    <a:pt x="0" y="933002"/>
                    <a:pt x="607987" y="1202102"/>
                    <a:pt x="1357976" y="1202102"/>
                  </a:cubicBezTo>
                  <a:cubicBezTo>
                    <a:pt x="2107965" y="1202102"/>
                    <a:pt x="2715952" y="933002"/>
                    <a:pt x="2715952" y="601051"/>
                  </a:cubicBezTo>
                  <a:cubicBezTo>
                    <a:pt x="2715952" y="269100"/>
                    <a:pt x="2107965" y="0"/>
                    <a:pt x="135797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49895" y="5201390"/>
            <a:ext cx="1226382" cy="1109441"/>
            <a:chOff x="0" y="0"/>
            <a:chExt cx="2128554" cy="19255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8555" cy="1925587"/>
            </a:xfrm>
            <a:custGeom>
              <a:avLst/>
              <a:gdLst/>
              <a:ahLst/>
              <a:cxnLst/>
              <a:rect l="l" t="t" r="r" b="b"/>
              <a:pathLst>
                <a:path w="2128555" h="1925587">
                  <a:moveTo>
                    <a:pt x="1064277" y="0"/>
                  </a:moveTo>
                  <a:cubicBezTo>
                    <a:pt x="476493" y="0"/>
                    <a:pt x="0" y="431057"/>
                    <a:pt x="0" y="962793"/>
                  </a:cubicBezTo>
                  <a:cubicBezTo>
                    <a:pt x="0" y="1494530"/>
                    <a:pt x="476493" y="1925587"/>
                    <a:pt x="1064277" y="1925587"/>
                  </a:cubicBezTo>
                  <a:cubicBezTo>
                    <a:pt x="1652061" y="1925587"/>
                    <a:pt x="2128555" y="1494530"/>
                    <a:pt x="2128555" y="962793"/>
                  </a:cubicBezTo>
                  <a:cubicBezTo>
                    <a:pt x="2128555" y="431057"/>
                    <a:pt x="1652061" y="0"/>
                    <a:pt x="1064277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28223" y="2620766"/>
            <a:ext cx="805478" cy="728672"/>
            <a:chOff x="0" y="0"/>
            <a:chExt cx="2128554" cy="19255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8555" cy="1925587"/>
            </a:xfrm>
            <a:custGeom>
              <a:avLst/>
              <a:gdLst/>
              <a:ahLst/>
              <a:cxnLst/>
              <a:rect l="l" t="t" r="r" b="b"/>
              <a:pathLst>
                <a:path w="2128555" h="1925587">
                  <a:moveTo>
                    <a:pt x="1064277" y="0"/>
                  </a:moveTo>
                  <a:cubicBezTo>
                    <a:pt x="476493" y="0"/>
                    <a:pt x="0" y="431057"/>
                    <a:pt x="0" y="962793"/>
                  </a:cubicBezTo>
                  <a:cubicBezTo>
                    <a:pt x="0" y="1494530"/>
                    <a:pt x="476493" y="1925587"/>
                    <a:pt x="1064277" y="1925587"/>
                  </a:cubicBezTo>
                  <a:cubicBezTo>
                    <a:pt x="1652061" y="1925587"/>
                    <a:pt x="2128555" y="1494530"/>
                    <a:pt x="2128555" y="962793"/>
                  </a:cubicBezTo>
                  <a:cubicBezTo>
                    <a:pt x="2128555" y="431057"/>
                    <a:pt x="1652061" y="0"/>
                    <a:pt x="1064277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778951" y="3410589"/>
            <a:ext cx="1718283" cy="1790801"/>
            <a:chOff x="0" y="0"/>
            <a:chExt cx="1153423" cy="12021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3423" cy="1202102"/>
            </a:xfrm>
            <a:custGeom>
              <a:avLst/>
              <a:gdLst/>
              <a:ahLst/>
              <a:cxnLst/>
              <a:rect l="l" t="t" r="r" b="b"/>
              <a:pathLst>
                <a:path w="1153423" h="1202102">
                  <a:moveTo>
                    <a:pt x="576711" y="0"/>
                  </a:moveTo>
                  <a:cubicBezTo>
                    <a:pt x="258202" y="0"/>
                    <a:pt x="0" y="269100"/>
                    <a:pt x="0" y="601051"/>
                  </a:cubicBezTo>
                  <a:cubicBezTo>
                    <a:pt x="0" y="933002"/>
                    <a:pt x="258202" y="1202102"/>
                    <a:pt x="576711" y="1202102"/>
                  </a:cubicBezTo>
                  <a:cubicBezTo>
                    <a:pt x="895220" y="1202102"/>
                    <a:pt x="1153423" y="933002"/>
                    <a:pt x="1153423" y="601051"/>
                  </a:cubicBezTo>
                  <a:cubicBezTo>
                    <a:pt x="1153423" y="269100"/>
                    <a:pt x="895220" y="0"/>
                    <a:pt x="57671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0109272" y="2786493"/>
            <a:ext cx="6092729" cy="3846074"/>
          </a:xfrm>
          <a:custGeom>
            <a:avLst/>
            <a:gdLst/>
            <a:ahLst/>
            <a:cxnLst/>
            <a:rect l="l" t="t" r="r" b="b"/>
            <a:pathLst>
              <a:path w="6092729" h="3846074">
                <a:moveTo>
                  <a:pt x="0" y="0"/>
                </a:moveTo>
                <a:lnTo>
                  <a:pt x="6092729" y="0"/>
                </a:lnTo>
                <a:lnTo>
                  <a:pt x="6092729" y="3846074"/>
                </a:lnTo>
                <a:lnTo>
                  <a:pt x="0" y="3846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95571" y="1697454"/>
            <a:ext cx="315253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데이터 전처리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09093" y="9061515"/>
            <a:ext cx="239532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Bahnschrift SemiLight" panose="020B0502040204020203" pitchFamily="34" charset="0"/>
              </a:rPr>
              <a:t>&lt;불용어&gt;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8" name="TextBox 58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59" name="AutoShape 5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62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4" name="Group 6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8" name="TextBox 68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4542" y="3016658"/>
            <a:ext cx="4687556" cy="2357855"/>
          </a:xfrm>
          <a:custGeom>
            <a:avLst/>
            <a:gdLst/>
            <a:ahLst/>
            <a:cxnLst/>
            <a:rect l="l" t="t" r="r" b="b"/>
            <a:pathLst>
              <a:path w="4687556" h="2357855">
                <a:moveTo>
                  <a:pt x="0" y="0"/>
                </a:moveTo>
                <a:lnTo>
                  <a:pt x="4687556" y="0"/>
                </a:lnTo>
                <a:lnTo>
                  <a:pt x="4687556" y="2357854"/>
                </a:lnTo>
                <a:lnTo>
                  <a:pt x="0" y="2357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88975" y="2783971"/>
            <a:ext cx="10478604" cy="5911007"/>
          </a:xfrm>
          <a:custGeom>
            <a:avLst/>
            <a:gdLst/>
            <a:ahLst/>
            <a:cxnLst/>
            <a:rect l="l" t="t" r="r" b="b"/>
            <a:pathLst>
              <a:path w="10478604" h="5911007">
                <a:moveTo>
                  <a:pt x="0" y="0"/>
                </a:moveTo>
                <a:lnTo>
                  <a:pt x="10478604" y="0"/>
                </a:lnTo>
                <a:lnTo>
                  <a:pt x="10478604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4542" y="5808090"/>
            <a:ext cx="4874433" cy="2910587"/>
          </a:xfrm>
          <a:custGeom>
            <a:avLst/>
            <a:gdLst/>
            <a:ahLst/>
            <a:cxnLst/>
            <a:rect l="l" t="t" r="r" b="b"/>
            <a:pathLst>
              <a:path w="4874433" h="2910587">
                <a:moveTo>
                  <a:pt x="0" y="0"/>
                </a:moveTo>
                <a:lnTo>
                  <a:pt x="4874433" y="0"/>
                </a:lnTo>
                <a:lnTo>
                  <a:pt x="4874433" y="2910587"/>
                </a:lnTo>
                <a:lnTo>
                  <a:pt x="0" y="29105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571" y="1697454"/>
            <a:ext cx="42799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연관분석 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88975" y="9114156"/>
            <a:ext cx="1355329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  <a:ea typeface="Jeju Hallasan"/>
              </a:rPr>
              <a:t>출처:  https://velog.io/@oneofakindscene/word2vec-%EC%9D%B4%ED%95%B4%ED%95%98%EA%B8%B0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</a:rPr>
              <a:t>https://wikidocs.net/22660</a:t>
            </a:r>
          </a:p>
          <a:p>
            <a:pPr algn="ctr">
              <a:lnSpc>
                <a:spcPts val="1960"/>
              </a:lnSpc>
            </a:pPr>
            <a:endParaRPr lang="en-US" sz="140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27619" y="4724612"/>
            <a:ext cx="8052269" cy="2058052"/>
          </a:xfrm>
          <a:custGeom>
            <a:avLst/>
            <a:gdLst/>
            <a:ahLst/>
            <a:cxnLst/>
            <a:rect l="l" t="t" r="r" b="b"/>
            <a:pathLst>
              <a:path w="8052269" h="2058052">
                <a:moveTo>
                  <a:pt x="0" y="0"/>
                </a:moveTo>
                <a:lnTo>
                  <a:pt x="8052268" y="0"/>
                </a:lnTo>
                <a:lnTo>
                  <a:pt x="8052268" y="2058052"/>
                </a:lnTo>
                <a:lnTo>
                  <a:pt x="0" y="2058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0462" y="6896964"/>
            <a:ext cx="6226583" cy="1556646"/>
          </a:xfrm>
          <a:custGeom>
            <a:avLst/>
            <a:gdLst/>
            <a:ahLst/>
            <a:cxnLst/>
            <a:rect l="l" t="t" r="r" b="b"/>
            <a:pathLst>
              <a:path w="6226583" h="1556646">
                <a:moveTo>
                  <a:pt x="0" y="0"/>
                </a:moveTo>
                <a:lnTo>
                  <a:pt x="6226583" y="0"/>
                </a:lnTo>
                <a:lnTo>
                  <a:pt x="6226583" y="1556646"/>
                </a:lnTo>
                <a:lnTo>
                  <a:pt x="0" y="1556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5571" y="1697454"/>
            <a:ext cx="42799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감성분석 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7736" y="2943417"/>
            <a:ext cx="15710264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ELECTRA : </a:t>
            </a: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  <a:hlinkClick r:id="rId7" tooltip="https://paperswithcode.com/sota/sentiment-analysis-on-sst-2-binary"/>
              </a:rPr>
              <a:t>감성분석 task</a:t>
            </a: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에서 현재 높은 수준의 성능(96.9%)을 보임.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한국어로 사전학습한 koELCTRA 모델을 네이버 쇼핑 리뷰, 네이버 영화 리뷰, 스팀 게임 리뷰로 finetuning한 모델 사용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198" y="4294282"/>
            <a:ext cx="120741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모델 구조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8040815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8040815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5" y="9761914"/>
            <a:ext cx="1031999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6" y="9468022"/>
            <a:ext cx="4908170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700344" y="857250"/>
            <a:ext cx="8929519" cy="8929519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 l="-3710" r="-371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58397" y="9748723"/>
            <a:ext cx="115515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435" y="2992719"/>
            <a:ext cx="8849615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첨가물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276114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276114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276114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276114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276114" cy="462335"/>
            <a:chOff x="0" y="0"/>
            <a:chExt cx="2730305" cy="61644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93027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65766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65766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65766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65766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8227620" y="392866"/>
            <a:ext cx="3419170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324575" y="4353142"/>
            <a:ext cx="5903044" cy="4493239"/>
          </a:xfrm>
          <a:custGeom>
            <a:avLst/>
            <a:gdLst/>
            <a:ahLst/>
            <a:cxnLst/>
            <a:rect l="l" t="t" r="r" b="b"/>
            <a:pathLst>
              <a:path w="5903044" h="4493239">
                <a:moveTo>
                  <a:pt x="0" y="0"/>
                </a:moveTo>
                <a:lnTo>
                  <a:pt x="5903044" y="0"/>
                </a:lnTo>
                <a:lnTo>
                  <a:pt x="5903044" y="4493239"/>
                </a:lnTo>
                <a:lnTo>
                  <a:pt x="0" y="4493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39880" y="4128670"/>
            <a:ext cx="5161585" cy="5015502"/>
          </a:xfrm>
          <a:custGeom>
            <a:avLst/>
            <a:gdLst/>
            <a:ahLst/>
            <a:cxnLst/>
            <a:rect l="l" t="t" r="r" b="b"/>
            <a:pathLst>
              <a:path w="5161585" h="5015502">
                <a:moveTo>
                  <a:pt x="0" y="0"/>
                </a:moveTo>
                <a:lnTo>
                  <a:pt x="5161585" y="0"/>
                </a:lnTo>
                <a:lnTo>
                  <a:pt x="5161585" y="5015502"/>
                </a:lnTo>
                <a:lnTo>
                  <a:pt x="0" y="501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24574" y="1703376"/>
            <a:ext cx="14058425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데이터의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206개의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중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포함된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9개로 4.3%.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스마트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스토어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: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복숭아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블루베리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쑥,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홍삼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솔잎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29cm(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워커비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) :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바닐라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레몬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초코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시나몬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5571" y="1343395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첨가물 사례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9243" y="4785142"/>
            <a:ext cx="7013744" cy="178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1"/>
              </a:lnSpc>
            </a:pPr>
            <a:r>
              <a:rPr lang="en-US" sz="96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06584" y="3752796"/>
            <a:ext cx="5293339" cy="139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1"/>
              </a:lnSpc>
            </a:pPr>
            <a:r>
              <a:rPr lang="en-US" sz="10461" dirty="0">
                <a:solidFill>
                  <a:srgbClr val="B9164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 of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6" y="1402829"/>
            <a:ext cx="8115294" cy="931567"/>
            <a:chOff x="0" y="0"/>
            <a:chExt cx="10820393" cy="124208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636808" y="213008"/>
              <a:ext cx="7480043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01. 개요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39242" y="378079"/>
            <a:ext cx="6275957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T-academy x eat the company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6" y="9267825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028700" y="9359384"/>
            <a:ext cx="4401652" cy="670251"/>
          </a:xfrm>
          <a:custGeom>
            <a:avLst/>
            <a:gdLst/>
            <a:ahLst/>
            <a:cxnLst/>
            <a:rect l="l" t="t" r="r" b="b"/>
            <a:pathLst>
              <a:path w="4401652" h="670251">
                <a:moveTo>
                  <a:pt x="0" y="0"/>
                </a:moveTo>
                <a:lnTo>
                  <a:pt x="4401652" y="0"/>
                </a:lnTo>
                <a:lnTo>
                  <a:pt x="4401652" y="670252"/>
                </a:lnTo>
                <a:lnTo>
                  <a:pt x="0" y="67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144006" y="2716162"/>
            <a:ext cx="8115294" cy="931567"/>
            <a:chOff x="0" y="0"/>
            <a:chExt cx="10820393" cy="124208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636808" y="213008"/>
              <a:ext cx="7480043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02. 팀 구성 및 역할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6" y="5338526"/>
            <a:ext cx="8125849" cy="931567"/>
            <a:chOff x="0" y="0"/>
            <a:chExt cx="10834465" cy="124208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0834465" cy="1242089"/>
              <a:chOff x="0" y="0"/>
              <a:chExt cx="8875617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8812117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12117" h="954022">
                    <a:moveTo>
                      <a:pt x="8719407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18138" y="0"/>
                    </a:lnTo>
                    <a:cubicBezTo>
                      <a:pt x="8768938" y="0"/>
                      <a:pt x="8810847" y="41910"/>
                      <a:pt x="8810847" y="92710"/>
                    </a:cubicBezTo>
                    <a:lnTo>
                      <a:pt x="8810847" y="860042"/>
                    </a:lnTo>
                    <a:cubicBezTo>
                      <a:pt x="8812117" y="912112"/>
                      <a:pt x="8770207" y="954022"/>
                      <a:pt x="8719407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8875618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75618" h="1017522">
                    <a:moveTo>
                      <a:pt x="8751157" y="59690"/>
                    </a:moveTo>
                    <a:cubicBezTo>
                      <a:pt x="8786717" y="59690"/>
                      <a:pt x="8815928" y="88900"/>
                      <a:pt x="8815928" y="124460"/>
                    </a:cubicBezTo>
                    <a:lnTo>
                      <a:pt x="8815928" y="893062"/>
                    </a:lnTo>
                    <a:cubicBezTo>
                      <a:pt x="8815928" y="928622"/>
                      <a:pt x="8786717" y="957832"/>
                      <a:pt x="8751157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51157" y="59690"/>
                    </a:lnTo>
                    <a:moveTo>
                      <a:pt x="87511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51157" y="1017522"/>
                    </a:lnTo>
                    <a:cubicBezTo>
                      <a:pt x="8819738" y="1017522"/>
                      <a:pt x="8875618" y="961642"/>
                      <a:pt x="8875618" y="893062"/>
                    </a:cubicBezTo>
                    <a:lnTo>
                      <a:pt x="8875618" y="124460"/>
                    </a:lnTo>
                    <a:cubicBezTo>
                      <a:pt x="8875618" y="55880"/>
                      <a:pt x="8819738" y="0"/>
                      <a:pt x="8751157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638937" y="213008"/>
              <a:ext cx="7489770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04. 데이터 분석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44006" y="6649708"/>
            <a:ext cx="8115294" cy="931567"/>
            <a:chOff x="0" y="0"/>
            <a:chExt cx="10820393" cy="124208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636808" y="213008"/>
              <a:ext cx="7480043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05. 수행 결과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06" y="4027344"/>
            <a:ext cx="8115294" cy="931567"/>
            <a:chOff x="0" y="0"/>
            <a:chExt cx="10820393" cy="124208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636808" y="213008"/>
              <a:ext cx="7480043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03. 수행 절차 및 방법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154560" y="7952750"/>
            <a:ext cx="8115294" cy="931567"/>
            <a:chOff x="0" y="0"/>
            <a:chExt cx="10820393" cy="1242089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1636808" y="213008"/>
              <a:ext cx="7480043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05. 보완사항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335983"/>
            <a:ext cx="14591825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스마트스토어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굼FLEX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 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블루베리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복숭아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/쑥/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솔잎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홍삼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이지만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홍삼맛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없음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맛에대한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긍정리뷰가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다수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95571" y="4388626"/>
            <a:ext cx="3377798" cy="1768243"/>
          </a:xfrm>
          <a:custGeom>
            <a:avLst/>
            <a:gdLst/>
            <a:ahLst/>
            <a:cxnLst/>
            <a:rect l="l" t="t" r="r" b="b"/>
            <a:pathLst>
              <a:path w="3377798" h="1768243">
                <a:moveTo>
                  <a:pt x="0" y="0"/>
                </a:moveTo>
                <a:lnTo>
                  <a:pt x="3377799" y="0"/>
                </a:lnTo>
                <a:lnTo>
                  <a:pt x="3377799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473370" y="4379101"/>
            <a:ext cx="2173022" cy="1768243"/>
          </a:xfrm>
          <a:custGeom>
            <a:avLst/>
            <a:gdLst/>
            <a:ahLst/>
            <a:cxnLst/>
            <a:rect l="l" t="t" r="r" b="b"/>
            <a:pathLst>
              <a:path w="2173022" h="1768243">
                <a:moveTo>
                  <a:pt x="0" y="0"/>
                </a:moveTo>
                <a:lnTo>
                  <a:pt x="2173021" y="0"/>
                </a:lnTo>
                <a:lnTo>
                  <a:pt x="2173021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57196" y="4388626"/>
            <a:ext cx="3063788" cy="1768243"/>
          </a:xfrm>
          <a:custGeom>
            <a:avLst/>
            <a:gdLst/>
            <a:ahLst/>
            <a:cxnLst/>
            <a:rect l="l" t="t" r="r" b="b"/>
            <a:pathLst>
              <a:path w="3063788" h="1768243">
                <a:moveTo>
                  <a:pt x="0" y="0"/>
                </a:moveTo>
                <a:lnTo>
                  <a:pt x="3063788" y="0"/>
                </a:lnTo>
                <a:lnTo>
                  <a:pt x="3063788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49559" y="4373147"/>
            <a:ext cx="3377798" cy="1774197"/>
          </a:xfrm>
          <a:custGeom>
            <a:avLst/>
            <a:gdLst/>
            <a:ahLst/>
            <a:cxnLst/>
            <a:rect l="l" t="t" r="r" b="b"/>
            <a:pathLst>
              <a:path w="3377798" h="1774197">
                <a:moveTo>
                  <a:pt x="0" y="0"/>
                </a:moveTo>
                <a:lnTo>
                  <a:pt x="3377798" y="0"/>
                </a:lnTo>
                <a:lnTo>
                  <a:pt x="3377798" y="1774197"/>
                </a:lnTo>
                <a:lnTo>
                  <a:pt x="0" y="177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2142" y="4442475"/>
            <a:ext cx="2173022" cy="1714394"/>
          </a:xfrm>
          <a:custGeom>
            <a:avLst/>
            <a:gdLst/>
            <a:ahLst/>
            <a:cxnLst/>
            <a:rect l="l" t="t" r="r" b="b"/>
            <a:pathLst>
              <a:path w="2173022" h="1714394">
                <a:moveTo>
                  <a:pt x="0" y="0"/>
                </a:moveTo>
                <a:lnTo>
                  <a:pt x="2173022" y="0"/>
                </a:lnTo>
                <a:lnTo>
                  <a:pt x="2173022" y="1714394"/>
                </a:lnTo>
                <a:lnTo>
                  <a:pt x="0" y="1714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699749" y="4210603"/>
            <a:ext cx="2774532" cy="2178137"/>
          </a:xfrm>
          <a:custGeom>
            <a:avLst/>
            <a:gdLst/>
            <a:ahLst/>
            <a:cxnLst/>
            <a:rect l="l" t="t" r="r" b="b"/>
            <a:pathLst>
              <a:path w="2774532" h="2178137">
                <a:moveTo>
                  <a:pt x="0" y="0"/>
                </a:moveTo>
                <a:lnTo>
                  <a:pt x="2774532" y="0"/>
                </a:lnTo>
                <a:lnTo>
                  <a:pt x="2774532" y="2178138"/>
                </a:lnTo>
                <a:lnTo>
                  <a:pt x="0" y="2178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5571" y="7013500"/>
            <a:ext cx="3377798" cy="1790913"/>
          </a:xfrm>
          <a:custGeom>
            <a:avLst/>
            <a:gdLst/>
            <a:ahLst/>
            <a:cxnLst/>
            <a:rect l="l" t="t" r="r" b="b"/>
            <a:pathLst>
              <a:path w="3377798" h="1790913">
                <a:moveTo>
                  <a:pt x="0" y="0"/>
                </a:moveTo>
                <a:lnTo>
                  <a:pt x="3377799" y="0"/>
                </a:lnTo>
                <a:lnTo>
                  <a:pt x="3377799" y="1790913"/>
                </a:lnTo>
                <a:lnTo>
                  <a:pt x="0" y="1790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473370" y="7067443"/>
            <a:ext cx="2173022" cy="1683027"/>
          </a:xfrm>
          <a:custGeom>
            <a:avLst/>
            <a:gdLst/>
            <a:ahLst/>
            <a:cxnLst/>
            <a:rect l="l" t="t" r="r" b="b"/>
            <a:pathLst>
              <a:path w="2173022" h="1683027">
                <a:moveTo>
                  <a:pt x="0" y="0"/>
                </a:moveTo>
                <a:lnTo>
                  <a:pt x="2173021" y="0"/>
                </a:lnTo>
                <a:lnTo>
                  <a:pt x="2173021" y="1683027"/>
                </a:lnTo>
                <a:lnTo>
                  <a:pt x="0" y="16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698782" y="7123601"/>
            <a:ext cx="2170162" cy="1680812"/>
          </a:xfrm>
          <a:custGeom>
            <a:avLst/>
            <a:gdLst/>
            <a:ahLst/>
            <a:cxnLst/>
            <a:rect l="l" t="t" r="r" b="b"/>
            <a:pathLst>
              <a:path w="2170162" h="1680812">
                <a:moveTo>
                  <a:pt x="0" y="0"/>
                </a:moveTo>
                <a:lnTo>
                  <a:pt x="2170162" y="0"/>
                </a:lnTo>
                <a:lnTo>
                  <a:pt x="2170162" y="1680812"/>
                </a:lnTo>
                <a:lnTo>
                  <a:pt x="0" y="16808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79982" y="7147835"/>
            <a:ext cx="2928366" cy="1711264"/>
          </a:xfrm>
          <a:custGeom>
            <a:avLst/>
            <a:gdLst/>
            <a:ahLst/>
            <a:cxnLst/>
            <a:rect l="l" t="t" r="r" b="b"/>
            <a:pathLst>
              <a:path w="2928366" h="1711264">
                <a:moveTo>
                  <a:pt x="0" y="0"/>
                </a:moveTo>
                <a:lnTo>
                  <a:pt x="2928366" y="0"/>
                </a:lnTo>
                <a:lnTo>
                  <a:pt x="2928366" y="1711264"/>
                </a:lnTo>
                <a:lnTo>
                  <a:pt x="0" y="17112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538908" y="7036294"/>
            <a:ext cx="2605092" cy="1745326"/>
          </a:xfrm>
          <a:custGeom>
            <a:avLst/>
            <a:gdLst/>
            <a:ahLst/>
            <a:cxnLst/>
            <a:rect l="l" t="t" r="r" b="b"/>
            <a:pathLst>
              <a:path w="2605092" h="1745326">
                <a:moveTo>
                  <a:pt x="0" y="0"/>
                </a:moveTo>
                <a:lnTo>
                  <a:pt x="2605092" y="0"/>
                </a:lnTo>
                <a:lnTo>
                  <a:pt x="2605092" y="1745325"/>
                </a:lnTo>
                <a:lnTo>
                  <a:pt x="0" y="1745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396199" y="7212456"/>
            <a:ext cx="3331158" cy="1582022"/>
          </a:xfrm>
          <a:custGeom>
            <a:avLst/>
            <a:gdLst/>
            <a:ahLst/>
            <a:cxnLst/>
            <a:rect l="l" t="t" r="r" b="b"/>
            <a:pathLst>
              <a:path w="3331158" h="1582022">
                <a:moveTo>
                  <a:pt x="0" y="0"/>
                </a:moveTo>
                <a:lnTo>
                  <a:pt x="3331158" y="0"/>
                </a:lnTo>
                <a:lnTo>
                  <a:pt x="3331158" y="1582022"/>
                </a:lnTo>
                <a:lnTo>
                  <a:pt x="0" y="15820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5571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첨가물 긍정리뷰 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4621" y="3950476"/>
            <a:ext cx="3841987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Bahnschrift SemiLight" panose="020B0502040204020203" pitchFamily="34" charset="0"/>
                <a:ea typeface="Source Han Sans KR Heavy"/>
              </a:rPr>
              <a:t>굼 FLEX 꿀 스틱 복숭아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96199" y="4012166"/>
            <a:ext cx="4011892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Bahnschrift SemiLight" panose="020B0502040204020203" pitchFamily="34" charset="0"/>
                <a:ea typeface="Source Han Sans KR Heavy"/>
              </a:rPr>
              <a:t>굼 FLEX 꿀 스틱 블루베리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5571" y="6604544"/>
            <a:ext cx="3841987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Bahnschrift SemiLight" panose="020B0502040204020203" pitchFamily="34" charset="0"/>
                <a:ea typeface="Source Han Sans KR Heavy"/>
              </a:rPr>
              <a:t>굼 FLEX 꿀 스틱 인진쑥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62874" y="6783931"/>
            <a:ext cx="3420475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Bahnschrift SemiLight" panose="020B0502040204020203" pitchFamily="34" charset="0"/>
                <a:ea typeface="Source Han Sans KR Heavy"/>
              </a:rPr>
              <a:t>굼 FLEX 꿀 스틱 솔잎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6" name="AutoShape 5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1" name="TextBox 61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5" y="1073202"/>
            <a:ext cx="7487878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맛과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향에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긍정리뷰가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다수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4399941" y="4136107"/>
            <a:ext cx="2173022" cy="1768243"/>
          </a:xfrm>
          <a:custGeom>
            <a:avLst/>
            <a:gdLst/>
            <a:ahLst/>
            <a:cxnLst/>
            <a:rect l="l" t="t" r="r" b="b"/>
            <a:pathLst>
              <a:path w="2173022" h="1768243">
                <a:moveTo>
                  <a:pt x="0" y="0"/>
                </a:moveTo>
                <a:lnTo>
                  <a:pt x="2173022" y="0"/>
                </a:lnTo>
                <a:lnTo>
                  <a:pt x="2173022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99941" y="6824449"/>
            <a:ext cx="2173022" cy="1683027"/>
          </a:xfrm>
          <a:custGeom>
            <a:avLst/>
            <a:gdLst/>
            <a:ahLst/>
            <a:cxnLst/>
            <a:rect l="l" t="t" r="r" b="b"/>
            <a:pathLst>
              <a:path w="2173022" h="1683027">
                <a:moveTo>
                  <a:pt x="0" y="0"/>
                </a:moveTo>
                <a:lnTo>
                  <a:pt x="2173022" y="0"/>
                </a:lnTo>
                <a:lnTo>
                  <a:pt x="2173022" y="1683027"/>
                </a:lnTo>
                <a:lnTo>
                  <a:pt x="0" y="1683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19436" y="4120589"/>
            <a:ext cx="2280505" cy="1783761"/>
          </a:xfrm>
          <a:custGeom>
            <a:avLst/>
            <a:gdLst/>
            <a:ahLst/>
            <a:cxnLst/>
            <a:rect l="l" t="t" r="r" b="b"/>
            <a:pathLst>
              <a:path w="2280505" h="1783761">
                <a:moveTo>
                  <a:pt x="0" y="0"/>
                </a:moveTo>
                <a:lnTo>
                  <a:pt x="2280505" y="0"/>
                </a:lnTo>
                <a:lnTo>
                  <a:pt x="2280505" y="1783761"/>
                </a:lnTo>
                <a:lnTo>
                  <a:pt x="0" y="1783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19436" y="6757631"/>
            <a:ext cx="2307962" cy="1816663"/>
          </a:xfrm>
          <a:custGeom>
            <a:avLst/>
            <a:gdLst/>
            <a:ahLst/>
            <a:cxnLst/>
            <a:rect l="l" t="t" r="r" b="b"/>
            <a:pathLst>
              <a:path w="2307962" h="1816663">
                <a:moveTo>
                  <a:pt x="0" y="0"/>
                </a:moveTo>
                <a:lnTo>
                  <a:pt x="2307961" y="0"/>
                </a:lnTo>
                <a:lnTo>
                  <a:pt x="2307961" y="1816663"/>
                </a:lnTo>
                <a:lnTo>
                  <a:pt x="0" y="1816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66469" y="4120589"/>
            <a:ext cx="3113940" cy="2136642"/>
          </a:xfrm>
          <a:custGeom>
            <a:avLst/>
            <a:gdLst/>
            <a:ahLst/>
            <a:cxnLst/>
            <a:rect l="l" t="t" r="r" b="b"/>
            <a:pathLst>
              <a:path w="3113940" h="2136642">
                <a:moveTo>
                  <a:pt x="0" y="0"/>
                </a:moveTo>
                <a:lnTo>
                  <a:pt x="3113940" y="0"/>
                </a:lnTo>
                <a:lnTo>
                  <a:pt x="3113940" y="2136642"/>
                </a:lnTo>
                <a:lnTo>
                  <a:pt x="0" y="2136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310142" y="6757631"/>
            <a:ext cx="2930108" cy="2032762"/>
          </a:xfrm>
          <a:custGeom>
            <a:avLst/>
            <a:gdLst/>
            <a:ahLst/>
            <a:cxnLst/>
            <a:rect l="l" t="t" r="r" b="b"/>
            <a:pathLst>
              <a:path w="2930108" h="2032762">
                <a:moveTo>
                  <a:pt x="0" y="0"/>
                </a:moveTo>
                <a:lnTo>
                  <a:pt x="2930108" y="0"/>
                </a:lnTo>
                <a:lnTo>
                  <a:pt x="2930108" y="2032762"/>
                </a:lnTo>
                <a:lnTo>
                  <a:pt x="0" y="2032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572963" y="6757631"/>
            <a:ext cx="3188457" cy="1915868"/>
          </a:xfrm>
          <a:custGeom>
            <a:avLst/>
            <a:gdLst/>
            <a:ahLst/>
            <a:cxnLst/>
            <a:rect l="l" t="t" r="r" b="b"/>
            <a:pathLst>
              <a:path w="3188457" h="1915868">
                <a:moveTo>
                  <a:pt x="0" y="0"/>
                </a:moveTo>
                <a:lnTo>
                  <a:pt x="3188457" y="0"/>
                </a:lnTo>
                <a:lnTo>
                  <a:pt x="3188457" y="1915869"/>
                </a:lnTo>
                <a:lnTo>
                  <a:pt x="0" y="19158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02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3438" y="4276958"/>
            <a:ext cx="3249016" cy="1713117"/>
          </a:xfrm>
          <a:custGeom>
            <a:avLst/>
            <a:gdLst/>
            <a:ahLst/>
            <a:cxnLst/>
            <a:rect l="l" t="t" r="r" b="b"/>
            <a:pathLst>
              <a:path w="3249016" h="1713117">
                <a:moveTo>
                  <a:pt x="0" y="0"/>
                </a:moveTo>
                <a:lnTo>
                  <a:pt x="3249015" y="0"/>
                </a:lnTo>
                <a:lnTo>
                  <a:pt x="3249015" y="1713117"/>
                </a:lnTo>
                <a:lnTo>
                  <a:pt x="0" y="17131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236669" y="4125757"/>
            <a:ext cx="3670395" cy="1946074"/>
            <a:chOff x="0" y="0"/>
            <a:chExt cx="4893861" cy="25947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8578" cy="2553144"/>
            </a:xfrm>
            <a:custGeom>
              <a:avLst/>
              <a:gdLst/>
              <a:ahLst/>
              <a:cxnLst/>
              <a:rect l="l" t="t" r="r" b="b"/>
              <a:pathLst>
                <a:path w="3138578" h="2553144">
                  <a:moveTo>
                    <a:pt x="0" y="0"/>
                  </a:moveTo>
                  <a:lnTo>
                    <a:pt x="3138578" y="0"/>
                  </a:lnTo>
                  <a:lnTo>
                    <a:pt x="3138578" y="2553144"/>
                  </a:lnTo>
                  <a:lnTo>
                    <a:pt x="0" y="2553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138578" y="0"/>
              <a:ext cx="1755282" cy="2594765"/>
            </a:xfrm>
            <a:custGeom>
              <a:avLst/>
              <a:gdLst/>
              <a:ahLst/>
              <a:cxnLst/>
              <a:rect l="l" t="t" r="r" b="b"/>
              <a:pathLst>
                <a:path w="1755282" h="2594765">
                  <a:moveTo>
                    <a:pt x="0" y="0"/>
                  </a:moveTo>
                  <a:lnTo>
                    <a:pt x="1755283" y="0"/>
                  </a:lnTo>
                  <a:lnTo>
                    <a:pt x="1755283" y="2594765"/>
                  </a:lnTo>
                  <a:lnTo>
                    <a:pt x="0" y="2594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0271420" y="6786206"/>
            <a:ext cx="3600895" cy="1963823"/>
            <a:chOff x="0" y="0"/>
            <a:chExt cx="4801194" cy="2618430"/>
          </a:xfrm>
        </p:grpSpPr>
        <p:sp>
          <p:nvSpPr>
            <p:cNvPr id="21" name="Freeform 21"/>
            <p:cNvSpPr/>
            <p:nvPr/>
          </p:nvSpPr>
          <p:spPr>
            <a:xfrm>
              <a:off x="0" y="125868"/>
              <a:ext cx="3138578" cy="2390523"/>
            </a:xfrm>
            <a:custGeom>
              <a:avLst/>
              <a:gdLst/>
              <a:ahLst/>
              <a:cxnLst/>
              <a:rect l="l" t="t" r="r" b="b"/>
              <a:pathLst>
                <a:path w="3138578" h="2390523">
                  <a:moveTo>
                    <a:pt x="0" y="0"/>
                  </a:moveTo>
                  <a:lnTo>
                    <a:pt x="3138578" y="0"/>
                  </a:lnTo>
                  <a:lnTo>
                    <a:pt x="3138578" y="2390523"/>
                  </a:lnTo>
                  <a:lnTo>
                    <a:pt x="0" y="2390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3174296" y="0"/>
              <a:ext cx="1626898" cy="2618430"/>
            </a:xfrm>
            <a:custGeom>
              <a:avLst/>
              <a:gdLst/>
              <a:ahLst/>
              <a:cxnLst/>
              <a:rect l="l" t="t" r="r" b="b"/>
              <a:pathLst>
                <a:path w="1626898" h="2618430">
                  <a:moveTo>
                    <a:pt x="0" y="0"/>
                  </a:moveTo>
                  <a:lnTo>
                    <a:pt x="1626898" y="0"/>
                  </a:lnTo>
                  <a:lnTo>
                    <a:pt x="1626898" y="2618430"/>
                  </a:lnTo>
                  <a:lnTo>
                    <a:pt x="0" y="2618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611" r="-2611" b="-1192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5571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첨가물 긍정리뷰 분석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50" name="AutoShape 5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5" name="Group 5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427486"/>
            <a:ext cx="8114825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부정리뷰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전부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양이나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가격에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불만족에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해당함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불만족은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없음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64538" y="3881020"/>
            <a:ext cx="4764397" cy="2829042"/>
            <a:chOff x="0" y="0"/>
            <a:chExt cx="6352530" cy="3772055"/>
          </a:xfrm>
        </p:grpSpPr>
        <p:sp>
          <p:nvSpPr>
            <p:cNvPr id="10" name="Freeform 10"/>
            <p:cNvSpPr/>
            <p:nvPr/>
          </p:nvSpPr>
          <p:spPr>
            <a:xfrm>
              <a:off x="0" y="188284"/>
              <a:ext cx="3964665" cy="3225142"/>
            </a:xfrm>
            <a:custGeom>
              <a:avLst/>
              <a:gdLst/>
              <a:ahLst/>
              <a:cxnLst/>
              <a:rect l="l" t="t" r="r" b="b"/>
              <a:pathLst>
                <a:path w="3964665" h="3225142">
                  <a:moveTo>
                    <a:pt x="0" y="0"/>
                  </a:moveTo>
                  <a:lnTo>
                    <a:pt x="3964665" y="0"/>
                  </a:lnTo>
                  <a:lnTo>
                    <a:pt x="3964665" y="3225142"/>
                  </a:lnTo>
                  <a:lnTo>
                    <a:pt x="0" y="322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800845" y="0"/>
              <a:ext cx="2551685" cy="3772055"/>
            </a:xfrm>
            <a:custGeom>
              <a:avLst/>
              <a:gdLst/>
              <a:ahLst/>
              <a:cxnLst/>
              <a:rect l="l" t="t" r="r" b="b"/>
              <a:pathLst>
                <a:path w="2551685" h="3772055">
                  <a:moveTo>
                    <a:pt x="0" y="0"/>
                  </a:moveTo>
                  <a:lnTo>
                    <a:pt x="2551685" y="0"/>
                  </a:lnTo>
                  <a:lnTo>
                    <a:pt x="2551685" y="3772055"/>
                  </a:lnTo>
                  <a:lnTo>
                    <a:pt x="0" y="377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698501" y="3985795"/>
            <a:ext cx="4906194" cy="2762259"/>
            <a:chOff x="0" y="0"/>
            <a:chExt cx="6541591" cy="3683012"/>
          </a:xfrm>
        </p:grpSpPr>
        <p:sp>
          <p:nvSpPr>
            <p:cNvPr id="13" name="Freeform 13"/>
            <p:cNvSpPr/>
            <p:nvPr/>
          </p:nvSpPr>
          <p:spPr>
            <a:xfrm>
              <a:off x="0" y="177042"/>
              <a:ext cx="4203002" cy="3201250"/>
            </a:xfrm>
            <a:custGeom>
              <a:avLst/>
              <a:gdLst/>
              <a:ahLst/>
              <a:cxnLst/>
              <a:rect l="l" t="t" r="r" b="b"/>
              <a:pathLst>
                <a:path w="4203002" h="3201250">
                  <a:moveTo>
                    <a:pt x="0" y="0"/>
                  </a:moveTo>
                  <a:lnTo>
                    <a:pt x="4203002" y="0"/>
                  </a:lnTo>
                  <a:lnTo>
                    <a:pt x="4203002" y="3201251"/>
                  </a:lnTo>
                  <a:lnTo>
                    <a:pt x="0" y="3201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253242" y="0"/>
              <a:ext cx="2288350" cy="3683012"/>
            </a:xfrm>
            <a:custGeom>
              <a:avLst/>
              <a:gdLst/>
              <a:ahLst/>
              <a:cxnLst/>
              <a:rect l="l" t="t" r="r" b="b"/>
              <a:pathLst>
                <a:path w="2288350" h="3683012">
                  <a:moveTo>
                    <a:pt x="0" y="0"/>
                  </a:moveTo>
                  <a:lnTo>
                    <a:pt x="2288349" y="0"/>
                  </a:lnTo>
                  <a:lnTo>
                    <a:pt x="2288349" y="3683012"/>
                  </a:lnTo>
                  <a:lnTo>
                    <a:pt x="0" y="368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611" r="-2611" b="-119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81502" y="6957604"/>
            <a:ext cx="7340191" cy="2223285"/>
          </a:xfrm>
          <a:custGeom>
            <a:avLst/>
            <a:gdLst/>
            <a:ahLst/>
            <a:cxnLst/>
            <a:rect l="l" t="t" r="r" b="b"/>
            <a:pathLst>
              <a:path w="7340191" h="2223285">
                <a:moveTo>
                  <a:pt x="0" y="0"/>
                </a:moveTo>
                <a:lnTo>
                  <a:pt x="7340191" y="0"/>
                </a:lnTo>
                <a:lnTo>
                  <a:pt x="7340191" y="2223285"/>
                </a:lnTo>
                <a:lnTo>
                  <a:pt x="0" y="22232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067570" y="7015676"/>
            <a:ext cx="7827272" cy="2214221"/>
          </a:xfrm>
          <a:custGeom>
            <a:avLst/>
            <a:gdLst/>
            <a:ahLst/>
            <a:cxnLst/>
            <a:rect l="l" t="t" r="r" b="b"/>
            <a:pathLst>
              <a:path w="7827272" h="2214221">
                <a:moveTo>
                  <a:pt x="0" y="0"/>
                </a:moveTo>
                <a:lnTo>
                  <a:pt x="7827272" y="0"/>
                </a:lnTo>
                <a:lnTo>
                  <a:pt x="7827272" y="2214221"/>
                </a:lnTo>
                <a:lnTo>
                  <a:pt x="0" y="2214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5571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첨가물 부정리뷰 분석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9" name="Group 4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750631"/>
            <a:ext cx="11848625" cy="31222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첨가물에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선호가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제품의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구매로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이어짐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799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첨가물을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고려할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경우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대중적이고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선호도가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높은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첨가물이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적합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799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799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358862" y="4634743"/>
            <a:ext cx="7785243" cy="3401492"/>
            <a:chOff x="0" y="0"/>
            <a:chExt cx="10380324" cy="45353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35322" cy="4535322"/>
            </a:xfrm>
            <a:custGeom>
              <a:avLst/>
              <a:gdLst/>
              <a:ahLst/>
              <a:cxnLst/>
              <a:rect l="l" t="t" r="r" b="b"/>
              <a:pathLst>
                <a:path w="4535322" h="4535322">
                  <a:moveTo>
                    <a:pt x="0" y="0"/>
                  </a:moveTo>
                  <a:lnTo>
                    <a:pt x="4535322" y="0"/>
                  </a:lnTo>
                  <a:lnTo>
                    <a:pt x="4535322" y="4535322"/>
                  </a:lnTo>
                  <a:lnTo>
                    <a:pt x="0" y="453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535322" y="386823"/>
              <a:ext cx="5845002" cy="4005545"/>
            </a:xfrm>
            <a:custGeom>
              <a:avLst/>
              <a:gdLst/>
              <a:ahLst/>
              <a:cxnLst/>
              <a:rect l="l" t="t" r="r" b="b"/>
              <a:pathLst>
                <a:path w="5845002" h="4005545">
                  <a:moveTo>
                    <a:pt x="0" y="0"/>
                  </a:moveTo>
                  <a:lnTo>
                    <a:pt x="5845002" y="0"/>
                  </a:lnTo>
                  <a:lnTo>
                    <a:pt x="5845002" y="4005545"/>
                  </a:lnTo>
                  <a:lnTo>
                    <a:pt x="0" y="4005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5571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첨가물 제안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24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473047" y="857250"/>
            <a:ext cx="9341894" cy="9341894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 l="-9668" r="-966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501" y="2992719"/>
            <a:ext cx="8731729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레시피</a:t>
            </a:r>
            <a:endParaRPr lang="en-US" sz="22713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04656" y="1275757"/>
            <a:ext cx="11567657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마켓컬리의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요거트에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뿌려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먹는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것을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가장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스마트스토어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블로그의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음료에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타먹는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것을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가장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6967863" y="3550412"/>
            <a:ext cx="4435009" cy="4061734"/>
          </a:xfrm>
          <a:custGeom>
            <a:avLst/>
            <a:gdLst/>
            <a:ahLst/>
            <a:cxnLst/>
            <a:rect l="l" t="t" r="r" b="b"/>
            <a:pathLst>
              <a:path w="4435009" h="4061734">
                <a:moveTo>
                  <a:pt x="0" y="0"/>
                </a:moveTo>
                <a:lnTo>
                  <a:pt x="4435009" y="0"/>
                </a:lnTo>
                <a:lnTo>
                  <a:pt x="4435009" y="4061734"/>
                </a:lnTo>
                <a:lnTo>
                  <a:pt x="0" y="4061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0" name="Freeform 10"/>
          <p:cNvSpPr/>
          <p:nvPr/>
        </p:nvSpPr>
        <p:spPr>
          <a:xfrm>
            <a:off x="1354906" y="3550412"/>
            <a:ext cx="4495919" cy="4061734"/>
          </a:xfrm>
          <a:custGeom>
            <a:avLst/>
            <a:gdLst/>
            <a:ahLst/>
            <a:cxnLst/>
            <a:rect l="l" t="t" r="r" b="b"/>
            <a:pathLst>
              <a:path w="4495919" h="4061734">
                <a:moveTo>
                  <a:pt x="0" y="0"/>
                </a:moveTo>
                <a:lnTo>
                  <a:pt x="4495919" y="0"/>
                </a:lnTo>
                <a:lnTo>
                  <a:pt x="4495919" y="4061734"/>
                </a:lnTo>
                <a:lnTo>
                  <a:pt x="0" y="4061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11" name="Freeform 11"/>
          <p:cNvSpPr/>
          <p:nvPr/>
        </p:nvSpPr>
        <p:spPr>
          <a:xfrm>
            <a:off x="8227619" y="7727677"/>
            <a:ext cx="9031681" cy="1740345"/>
          </a:xfrm>
          <a:custGeom>
            <a:avLst/>
            <a:gdLst/>
            <a:ahLst/>
            <a:cxnLst/>
            <a:rect l="l" t="t" r="r" b="b"/>
            <a:pathLst>
              <a:path w="9031681" h="1740345">
                <a:moveTo>
                  <a:pt x="0" y="0"/>
                </a:moveTo>
                <a:lnTo>
                  <a:pt x="9031681" y="0"/>
                </a:lnTo>
                <a:lnTo>
                  <a:pt x="9031681" y="1740345"/>
                </a:lnTo>
                <a:lnTo>
                  <a:pt x="0" y="17403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12078023" y="3377048"/>
            <a:ext cx="4743309" cy="4235097"/>
          </a:xfrm>
          <a:custGeom>
            <a:avLst/>
            <a:gdLst/>
            <a:ahLst/>
            <a:cxnLst/>
            <a:rect l="l" t="t" r="r" b="b"/>
            <a:pathLst>
              <a:path w="4743309" h="4235097">
                <a:moveTo>
                  <a:pt x="0" y="0"/>
                </a:moveTo>
                <a:lnTo>
                  <a:pt x="4743309" y="0"/>
                </a:lnTo>
                <a:lnTo>
                  <a:pt x="4743309" y="4235098"/>
                </a:lnTo>
                <a:lnTo>
                  <a:pt x="0" y="4235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95571" y="1400687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활용 레시피 분석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372109" y="8416373"/>
            <a:ext cx="3499676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/>
              <a:t>워커비</a:t>
            </a:r>
            <a:r>
              <a:rPr lang="en-US" altLang="ko-KR" sz="3200" dirty="0" smtClean="0"/>
              <a:t>/</a:t>
            </a:r>
            <a:r>
              <a:rPr lang="ko-KR" altLang="en-US" sz="3200" dirty="0" err="1" smtClean="0"/>
              <a:t>카톡</a:t>
            </a:r>
            <a:r>
              <a:rPr lang="ko-KR" altLang="en-US" sz="3200" dirty="0" smtClean="0"/>
              <a:t> 비율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906790" y="6437815"/>
            <a:ext cx="3180889" cy="3061376"/>
          </a:xfrm>
          <a:custGeom>
            <a:avLst/>
            <a:gdLst/>
            <a:ahLst/>
            <a:cxnLst/>
            <a:rect l="l" t="t" r="r" b="b"/>
            <a:pathLst>
              <a:path w="3180889" h="3061376">
                <a:moveTo>
                  <a:pt x="0" y="0"/>
                </a:moveTo>
                <a:lnTo>
                  <a:pt x="3180888" y="0"/>
                </a:lnTo>
                <a:lnTo>
                  <a:pt x="3180888" y="3061375"/>
                </a:lnTo>
                <a:lnTo>
                  <a:pt x="0" y="3061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74690" y="3984812"/>
            <a:ext cx="10229332" cy="5483210"/>
          </a:xfrm>
          <a:custGeom>
            <a:avLst/>
            <a:gdLst/>
            <a:ahLst/>
            <a:cxnLst/>
            <a:rect l="l" t="t" r="r" b="b"/>
            <a:pathLst>
              <a:path w="10229332" h="5483210">
                <a:moveTo>
                  <a:pt x="0" y="0"/>
                </a:moveTo>
                <a:lnTo>
                  <a:pt x="10229332" y="0"/>
                </a:lnTo>
                <a:lnTo>
                  <a:pt x="10229332" y="5483210"/>
                </a:lnTo>
                <a:lnTo>
                  <a:pt x="0" y="5483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67132" y="1120031"/>
            <a:ext cx="10105867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블로그에서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다양한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음료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활용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레시피를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확인할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수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있음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95571" y="6306847"/>
            <a:ext cx="1371561" cy="3322644"/>
          </a:xfrm>
          <a:custGeom>
            <a:avLst/>
            <a:gdLst/>
            <a:ahLst/>
            <a:cxnLst/>
            <a:rect l="l" t="t" r="r" b="b"/>
            <a:pathLst>
              <a:path w="1371561" h="3322644">
                <a:moveTo>
                  <a:pt x="0" y="0"/>
                </a:moveTo>
                <a:lnTo>
                  <a:pt x="1371562" y="0"/>
                </a:lnTo>
                <a:lnTo>
                  <a:pt x="1371562" y="3322644"/>
                </a:lnTo>
                <a:lnTo>
                  <a:pt x="0" y="3322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5158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3821027" y="3297280"/>
            <a:ext cx="3352415" cy="3035760"/>
          </a:xfrm>
          <a:custGeom>
            <a:avLst/>
            <a:gdLst/>
            <a:ahLst/>
            <a:cxnLst/>
            <a:rect l="l" t="t" r="r" b="b"/>
            <a:pathLst>
              <a:path w="3352415" h="3035760">
                <a:moveTo>
                  <a:pt x="0" y="0"/>
                </a:moveTo>
                <a:lnTo>
                  <a:pt x="3352414" y="0"/>
                </a:lnTo>
                <a:lnTo>
                  <a:pt x="3352414" y="3035760"/>
                </a:lnTo>
                <a:lnTo>
                  <a:pt x="0" y="3035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49798" y="1400687"/>
            <a:ext cx="99403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네이버“꿀 스틱” 활용 레시피 분석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57336" y="1256607"/>
            <a:ext cx="8546822" cy="32669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현재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부정리뷰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중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양에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것이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많음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95571" y="14363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레시피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관련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ko-KR" altLang="en-US" sz="4280" dirty="0" smtClean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부정리뷰 분석</a:t>
            </a:r>
            <a:r>
              <a:rPr lang="en-US" sz="4280" dirty="0" smtClean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endParaRPr lang="en-US" sz="428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sp>
        <p:nvSpPr>
          <p:cNvPr id="64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AutoShape 4" descr="Untitled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6" name="AutoShape 6" descr="Untitled"/>
          <p:cNvSpPr>
            <a:spLocks noChangeAspect="1" noChangeArrowheads="1"/>
          </p:cNvSpPr>
          <p:nvPr/>
        </p:nvSpPr>
        <p:spPr bwMode="auto">
          <a:xfrm>
            <a:off x="368299" y="168274"/>
            <a:ext cx="6270625" cy="627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802" y="3591678"/>
            <a:ext cx="2765651" cy="539067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7373544" y="7171854"/>
            <a:ext cx="1909497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추가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57336" y="1256607"/>
            <a:ext cx="8546822" cy="32669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현재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부정리뷰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중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양에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것이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많음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44" name="Freeform 44"/>
          <p:cNvSpPr/>
          <p:nvPr/>
        </p:nvSpPr>
        <p:spPr>
          <a:xfrm>
            <a:off x="10835747" y="4542582"/>
            <a:ext cx="5050331" cy="3145797"/>
          </a:xfrm>
          <a:custGeom>
            <a:avLst/>
            <a:gdLst/>
            <a:ahLst/>
            <a:cxnLst/>
            <a:rect l="l" t="t" r="r" b="b"/>
            <a:pathLst>
              <a:path w="5050331" h="3145797">
                <a:moveTo>
                  <a:pt x="0" y="0"/>
                </a:moveTo>
                <a:lnTo>
                  <a:pt x="5050330" y="0"/>
                </a:lnTo>
                <a:lnTo>
                  <a:pt x="5050330" y="3145797"/>
                </a:lnTo>
                <a:lnTo>
                  <a:pt x="0" y="3145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44" t="-2287" r="-997" b="-34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2784141" y="4542582"/>
            <a:ext cx="5011422" cy="3126218"/>
          </a:xfrm>
          <a:custGeom>
            <a:avLst/>
            <a:gdLst/>
            <a:ahLst/>
            <a:cxnLst/>
            <a:rect l="l" t="t" r="r" b="b"/>
            <a:pathLst>
              <a:path w="5011422" h="3126218">
                <a:moveTo>
                  <a:pt x="0" y="0"/>
                </a:moveTo>
                <a:lnTo>
                  <a:pt x="5011422" y="0"/>
                </a:lnTo>
                <a:lnTo>
                  <a:pt x="5011422" y="3126218"/>
                </a:lnTo>
                <a:lnTo>
                  <a:pt x="0" y="3126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6" t="-1720" r="-590" b="-1479"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2858629" y="4629475"/>
            <a:ext cx="1825297" cy="1792997"/>
            <a:chOff x="0" y="0"/>
            <a:chExt cx="1024900" cy="100676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24900" cy="1006763"/>
            </a:xfrm>
            <a:custGeom>
              <a:avLst/>
              <a:gdLst/>
              <a:ahLst/>
              <a:cxnLst/>
              <a:rect l="l" t="t" r="r" b="b"/>
              <a:pathLst>
                <a:path w="1024900" h="1006763">
                  <a:moveTo>
                    <a:pt x="512450" y="0"/>
                  </a:moveTo>
                  <a:cubicBezTo>
                    <a:pt x="229432" y="0"/>
                    <a:pt x="0" y="225372"/>
                    <a:pt x="0" y="503382"/>
                  </a:cubicBezTo>
                  <a:cubicBezTo>
                    <a:pt x="0" y="781392"/>
                    <a:pt x="229432" y="1006763"/>
                    <a:pt x="512450" y="1006763"/>
                  </a:cubicBezTo>
                  <a:cubicBezTo>
                    <a:pt x="795468" y="1006763"/>
                    <a:pt x="1024900" y="781392"/>
                    <a:pt x="1024900" y="503382"/>
                  </a:cubicBezTo>
                  <a:cubicBezTo>
                    <a:pt x="1024900" y="225372"/>
                    <a:pt x="795468" y="0"/>
                    <a:pt x="51245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4111523" y="6115481"/>
            <a:ext cx="2350446" cy="1515219"/>
            <a:chOff x="0" y="0"/>
            <a:chExt cx="1319770" cy="85079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319770" cy="850792"/>
            </a:xfrm>
            <a:custGeom>
              <a:avLst/>
              <a:gdLst/>
              <a:ahLst/>
              <a:cxnLst/>
              <a:rect l="l" t="t" r="r" b="b"/>
              <a:pathLst>
                <a:path w="1319770" h="850792">
                  <a:moveTo>
                    <a:pt x="659885" y="0"/>
                  </a:moveTo>
                  <a:cubicBezTo>
                    <a:pt x="295441" y="0"/>
                    <a:pt x="0" y="190456"/>
                    <a:pt x="0" y="425396"/>
                  </a:cubicBezTo>
                  <a:cubicBezTo>
                    <a:pt x="0" y="660336"/>
                    <a:pt x="295441" y="850792"/>
                    <a:pt x="659885" y="850792"/>
                  </a:cubicBezTo>
                  <a:cubicBezTo>
                    <a:pt x="1024329" y="850792"/>
                    <a:pt x="1319770" y="660336"/>
                    <a:pt x="1319770" y="425396"/>
                  </a:cubicBezTo>
                  <a:cubicBezTo>
                    <a:pt x="1319770" y="190456"/>
                    <a:pt x="1024329" y="0"/>
                    <a:pt x="659885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933723" y="4161516"/>
            <a:ext cx="2368695" cy="1806918"/>
            <a:chOff x="0" y="0"/>
            <a:chExt cx="1319770" cy="100676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319770" cy="1006763"/>
            </a:xfrm>
            <a:custGeom>
              <a:avLst/>
              <a:gdLst/>
              <a:ahLst/>
              <a:cxnLst/>
              <a:rect l="l" t="t" r="r" b="b"/>
              <a:pathLst>
                <a:path w="1319770" h="1006763">
                  <a:moveTo>
                    <a:pt x="659885" y="0"/>
                  </a:moveTo>
                  <a:cubicBezTo>
                    <a:pt x="295441" y="0"/>
                    <a:pt x="0" y="225372"/>
                    <a:pt x="0" y="503382"/>
                  </a:cubicBezTo>
                  <a:cubicBezTo>
                    <a:pt x="0" y="781392"/>
                    <a:pt x="295441" y="1006763"/>
                    <a:pt x="659885" y="1006763"/>
                  </a:cubicBezTo>
                  <a:cubicBezTo>
                    <a:pt x="1024329" y="1006763"/>
                    <a:pt x="1319770" y="781392"/>
                    <a:pt x="1319770" y="503382"/>
                  </a:cubicBezTo>
                  <a:cubicBezTo>
                    <a:pt x="1319770" y="225372"/>
                    <a:pt x="1024329" y="0"/>
                    <a:pt x="659885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667396" y="5482912"/>
            <a:ext cx="1839469" cy="1806918"/>
            <a:chOff x="0" y="0"/>
            <a:chExt cx="1024900" cy="100676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024900" cy="1006763"/>
            </a:xfrm>
            <a:custGeom>
              <a:avLst/>
              <a:gdLst/>
              <a:ahLst/>
              <a:cxnLst/>
              <a:rect l="l" t="t" r="r" b="b"/>
              <a:pathLst>
                <a:path w="1024900" h="1006763">
                  <a:moveTo>
                    <a:pt x="512450" y="0"/>
                  </a:moveTo>
                  <a:cubicBezTo>
                    <a:pt x="229432" y="0"/>
                    <a:pt x="0" y="225372"/>
                    <a:pt x="0" y="503382"/>
                  </a:cubicBezTo>
                  <a:cubicBezTo>
                    <a:pt x="0" y="781392"/>
                    <a:pt x="229432" y="1006763"/>
                    <a:pt x="512450" y="1006763"/>
                  </a:cubicBezTo>
                  <a:cubicBezTo>
                    <a:pt x="795468" y="1006763"/>
                    <a:pt x="1024900" y="781392"/>
                    <a:pt x="1024900" y="503382"/>
                  </a:cubicBezTo>
                  <a:cubicBezTo>
                    <a:pt x="1024900" y="225372"/>
                    <a:pt x="795468" y="0"/>
                    <a:pt x="51245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58" name="Freeform 58"/>
          <p:cNvSpPr/>
          <p:nvPr/>
        </p:nvSpPr>
        <p:spPr>
          <a:xfrm>
            <a:off x="2784141" y="7668800"/>
            <a:ext cx="5011422" cy="1179158"/>
          </a:xfrm>
          <a:custGeom>
            <a:avLst/>
            <a:gdLst/>
            <a:ahLst/>
            <a:cxnLst/>
            <a:rect l="l" t="t" r="r" b="b"/>
            <a:pathLst>
              <a:path w="5011422" h="1179158">
                <a:moveTo>
                  <a:pt x="0" y="0"/>
                </a:moveTo>
                <a:lnTo>
                  <a:pt x="5011422" y="0"/>
                </a:lnTo>
                <a:lnTo>
                  <a:pt x="5011422" y="1179159"/>
                </a:lnTo>
                <a:lnTo>
                  <a:pt x="0" y="1179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0835747" y="7679902"/>
            <a:ext cx="5050331" cy="1153913"/>
          </a:xfrm>
          <a:custGeom>
            <a:avLst/>
            <a:gdLst/>
            <a:ahLst/>
            <a:cxnLst/>
            <a:rect l="l" t="t" r="r" b="b"/>
            <a:pathLst>
              <a:path w="5050331" h="1153913">
                <a:moveTo>
                  <a:pt x="0" y="0"/>
                </a:moveTo>
                <a:lnTo>
                  <a:pt x="5050330" y="0"/>
                </a:lnTo>
                <a:lnTo>
                  <a:pt x="5050330" y="1153913"/>
                </a:lnTo>
                <a:lnTo>
                  <a:pt x="0" y="1153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40"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95571" y="14363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레시피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관련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ko-KR" altLang="en-US" sz="4280" dirty="0" smtClean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부정리뷰 분석</a:t>
            </a:r>
            <a:r>
              <a:rPr lang="en-US" sz="4280" dirty="0" smtClean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endParaRPr lang="en-US" sz="428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2510406" y="8849287"/>
            <a:ext cx="555268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6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Bahnschrift SemiLight" panose="020B0502040204020203" pitchFamily="34" charset="0"/>
              </a:rPr>
              <a:t>&lt;마켓컬리 ‘양’ 키워드 워드클라우드&gt;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372642" y="8870245"/>
            <a:ext cx="6371509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6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Bahnschrift SemiLight" panose="020B0502040204020203" pitchFamily="34" charset="0"/>
              </a:rPr>
              <a:t>&lt;29cm(워커비) ‘양’ 키워드 워드클라우드&gt;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491799" y="8110073"/>
            <a:ext cx="2969083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다른플랫폼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추가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..?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56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91850" y="1104550"/>
            <a:ext cx="12567150" cy="32669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현재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부정리뷰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중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양에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리뷰중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음료에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타먹을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때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불편사항이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있었다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39619" y="4173721"/>
            <a:ext cx="2283574" cy="3791595"/>
          </a:xfrm>
          <a:custGeom>
            <a:avLst/>
            <a:gdLst/>
            <a:ahLst/>
            <a:cxnLst/>
            <a:rect l="l" t="t" r="r" b="b"/>
            <a:pathLst>
              <a:path w="2283574" h="3791595">
                <a:moveTo>
                  <a:pt x="0" y="0"/>
                </a:moveTo>
                <a:lnTo>
                  <a:pt x="2283574" y="0"/>
                </a:lnTo>
                <a:lnTo>
                  <a:pt x="2283574" y="3791595"/>
                </a:lnTo>
                <a:lnTo>
                  <a:pt x="0" y="3791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1639619" y="4701346"/>
            <a:ext cx="2283574" cy="412319"/>
            <a:chOff x="0" y="0"/>
            <a:chExt cx="839831" cy="15163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39831" cy="151639"/>
            </a:xfrm>
            <a:custGeom>
              <a:avLst/>
              <a:gdLst/>
              <a:ahLst/>
              <a:cxnLst/>
              <a:rect l="l" t="t" r="r" b="b"/>
              <a:pathLst>
                <a:path w="839831" h="151639">
                  <a:moveTo>
                    <a:pt x="0" y="0"/>
                  </a:moveTo>
                  <a:lnTo>
                    <a:pt x="839831" y="0"/>
                  </a:lnTo>
                  <a:lnTo>
                    <a:pt x="839831" y="151639"/>
                  </a:lnTo>
                  <a:lnTo>
                    <a:pt x="0" y="151639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48" name="Freeform 48"/>
          <p:cNvSpPr/>
          <p:nvPr/>
        </p:nvSpPr>
        <p:spPr>
          <a:xfrm>
            <a:off x="4009041" y="4780700"/>
            <a:ext cx="14589338" cy="2758911"/>
          </a:xfrm>
          <a:custGeom>
            <a:avLst/>
            <a:gdLst/>
            <a:ahLst/>
            <a:cxnLst/>
            <a:rect l="l" t="t" r="r" b="b"/>
            <a:pathLst>
              <a:path w="14589338" h="2758911">
                <a:moveTo>
                  <a:pt x="0" y="0"/>
                </a:moveTo>
                <a:lnTo>
                  <a:pt x="14589338" y="0"/>
                </a:lnTo>
                <a:lnTo>
                  <a:pt x="14589338" y="2758911"/>
                </a:lnTo>
                <a:lnTo>
                  <a:pt x="0" y="2758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297" b="-67911"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95571" y="14363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레시피 관련 불편사항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123844" y="8599004"/>
            <a:ext cx="435973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6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Bahnschrift SemiLight" panose="020B0502040204020203" pitchFamily="34" charset="0"/>
              </a:rPr>
              <a:t>&lt;부정리뷰 중 음료관련 리뷰&gt;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75575" y="8584441"/>
            <a:ext cx="4592122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</a:rPr>
              <a:t>&lt;스마트 스토어 부정리뷰 중 레시피 빈도&gt;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45319" y="7614013"/>
            <a:ext cx="7330853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다른플랫폼도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부정리뷰 중 </a:t>
            </a:r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레시피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빈도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 추가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59639" y="1276406"/>
            <a:ext cx="1694287" cy="1665558"/>
          </a:xfrm>
          <a:custGeom>
            <a:avLst/>
            <a:gdLst/>
            <a:ahLst/>
            <a:cxnLst/>
            <a:rect l="l" t="t" r="r" b="b"/>
            <a:pathLst>
              <a:path w="1694287" h="1665558">
                <a:moveTo>
                  <a:pt x="0" y="0"/>
                </a:moveTo>
                <a:lnTo>
                  <a:pt x="1694287" y="0"/>
                </a:lnTo>
                <a:lnTo>
                  <a:pt x="1694287" y="1665558"/>
                </a:lnTo>
                <a:lnTo>
                  <a:pt x="0" y="1665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37" t="-10079" r="-339306" b="-52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7368" y="1212152"/>
            <a:ext cx="13571932" cy="1920367"/>
          </a:xfrm>
          <a:custGeom>
            <a:avLst/>
            <a:gdLst/>
            <a:ahLst/>
            <a:cxnLst/>
            <a:rect l="l" t="t" r="r" b="b"/>
            <a:pathLst>
              <a:path w="2378693" h="505776">
                <a:moveTo>
                  <a:pt x="0" y="0"/>
                </a:moveTo>
                <a:lnTo>
                  <a:pt x="2378693" y="0"/>
                </a:lnTo>
                <a:lnTo>
                  <a:pt x="2378693" y="505776"/>
                </a:lnTo>
                <a:lnTo>
                  <a:pt x="0" y="505776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7" name="TextBox 7"/>
          <p:cNvSpPr txBox="1"/>
          <p:nvPr/>
        </p:nvSpPr>
        <p:spPr>
          <a:xfrm>
            <a:off x="3759412" y="458261"/>
            <a:ext cx="9184454" cy="32669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잇더컴퍼니는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온라인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기반의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O2O(Online to Offline)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플랫폼을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중심으로</a:t>
            </a:r>
            <a:endParaRPr lang="en-US" sz="18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고객에게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맞춤형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먹거리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큐레이션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서비스를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제공하여</a:t>
            </a:r>
            <a:endParaRPr lang="en-US" sz="18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먹거리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관련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스트레스를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해결하기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위해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노력하는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기업</a:t>
            </a:r>
            <a:endParaRPr lang="en-US" sz="18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10347" y="3189670"/>
            <a:ext cx="16170063" cy="1555760"/>
          </a:xfrm>
          <a:custGeom>
            <a:avLst/>
            <a:gdLst/>
            <a:ahLst/>
            <a:cxnLst/>
            <a:rect l="l" t="t" r="r" b="b"/>
            <a:pathLst>
              <a:path w="2576728" h="409747">
                <a:moveTo>
                  <a:pt x="0" y="0"/>
                </a:moveTo>
                <a:lnTo>
                  <a:pt x="2576728" y="0"/>
                </a:lnTo>
                <a:lnTo>
                  <a:pt x="2576728" y="409747"/>
                </a:lnTo>
                <a:lnTo>
                  <a:pt x="0" y="409747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10" name="TextBox 10"/>
          <p:cNvSpPr txBox="1"/>
          <p:nvPr/>
        </p:nvSpPr>
        <p:spPr>
          <a:xfrm>
            <a:off x="1110347" y="1306990"/>
            <a:ext cx="10216223" cy="3194600"/>
          </a:xfrm>
          <a:prstGeom prst="rect">
            <a:avLst/>
          </a:prstGeom>
        </p:spPr>
        <p:txBody>
          <a:bodyPr lIns="50800" tIns="50800" rIns="50800" bIns="50800" rtlCol="0" anchor="b"/>
          <a:lstStyle/>
          <a:p>
            <a:pPr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-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벤처기업협회가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주관한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‘2023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우수벤처기업’에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제주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지역우수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벤처기업으로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선정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 </a:t>
            </a:r>
          </a:p>
          <a:p>
            <a:pPr algn="just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-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쑥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쫀득이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제품'시알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아메리카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(SIAL America) 2023'에서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혁신제품상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금상을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수상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.</a:t>
            </a:r>
          </a:p>
          <a:p>
            <a:pPr algn="just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- 2023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코리아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비건페어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참여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95571" y="4802580"/>
            <a:ext cx="16184838" cy="3736269"/>
          </a:xfrm>
          <a:custGeom>
            <a:avLst/>
            <a:gdLst/>
            <a:ahLst/>
            <a:cxnLst/>
            <a:rect l="l" t="t" r="r" b="b"/>
            <a:pathLst>
              <a:path w="16184838" h="3736269">
                <a:moveTo>
                  <a:pt x="0" y="0"/>
                </a:moveTo>
                <a:lnTo>
                  <a:pt x="16184838" y="0"/>
                </a:lnTo>
                <a:lnTo>
                  <a:pt x="16184838" y="3736269"/>
                </a:lnTo>
                <a:lnTo>
                  <a:pt x="0" y="3736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95571" y="8682129"/>
            <a:ext cx="3916710" cy="735335"/>
          </a:xfrm>
          <a:custGeom>
            <a:avLst/>
            <a:gdLst/>
            <a:ahLst/>
            <a:cxnLst/>
            <a:rect l="l" t="t" r="r" b="b"/>
            <a:pathLst>
              <a:path w="1031561" h="193668">
                <a:moveTo>
                  <a:pt x="0" y="0"/>
                </a:moveTo>
                <a:lnTo>
                  <a:pt x="1031561" y="0"/>
                </a:lnTo>
                <a:lnTo>
                  <a:pt x="1031561" y="193668"/>
                </a:lnTo>
                <a:lnTo>
                  <a:pt x="0" y="193668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14" name="TextBox 14"/>
          <p:cNvSpPr txBox="1"/>
          <p:nvPr/>
        </p:nvSpPr>
        <p:spPr>
          <a:xfrm>
            <a:off x="1196467" y="7508590"/>
            <a:ext cx="3714917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14110F"/>
                </a:solidFill>
                <a:latin typeface="Bahnschrift SemiLight" panose="020B0502040204020203" pitchFamily="34" charset="0"/>
              </a:rPr>
              <a:t>&lt;출산맘의 건강한 몸조리! 산후조리원박스&gt;</a:t>
            </a:r>
          </a:p>
        </p:txBody>
      </p:sp>
      <p:sp>
        <p:nvSpPr>
          <p:cNvPr id="16" name="Freeform 16"/>
          <p:cNvSpPr/>
          <p:nvPr/>
        </p:nvSpPr>
        <p:spPr>
          <a:xfrm>
            <a:off x="5194753" y="8682129"/>
            <a:ext cx="3927347" cy="735335"/>
          </a:xfrm>
          <a:custGeom>
            <a:avLst/>
            <a:gdLst/>
            <a:ahLst/>
            <a:cxnLst/>
            <a:rect l="l" t="t" r="r" b="b"/>
            <a:pathLst>
              <a:path w="1034363" h="193668">
                <a:moveTo>
                  <a:pt x="0" y="0"/>
                </a:moveTo>
                <a:lnTo>
                  <a:pt x="1034363" y="0"/>
                </a:lnTo>
                <a:lnTo>
                  <a:pt x="1034363" y="193668"/>
                </a:lnTo>
                <a:lnTo>
                  <a:pt x="0" y="193668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17" name="TextBox 17"/>
          <p:cNvSpPr txBox="1"/>
          <p:nvPr/>
        </p:nvSpPr>
        <p:spPr>
          <a:xfrm>
            <a:off x="5619127" y="7539304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 &lt;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끼니키트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&gt; </a:t>
            </a:r>
          </a:p>
        </p:txBody>
      </p:sp>
      <p:sp>
        <p:nvSpPr>
          <p:cNvPr id="19" name="Freeform 19"/>
          <p:cNvSpPr/>
          <p:nvPr/>
        </p:nvSpPr>
        <p:spPr>
          <a:xfrm>
            <a:off x="13399962" y="8673009"/>
            <a:ext cx="3880448" cy="735335"/>
          </a:xfrm>
          <a:custGeom>
            <a:avLst/>
            <a:gdLst/>
            <a:ahLst/>
            <a:cxnLst/>
            <a:rect l="l" t="t" r="r" b="b"/>
            <a:pathLst>
              <a:path w="1022011" h="193668">
                <a:moveTo>
                  <a:pt x="0" y="0"/>
                </a:moveTo>
                <a:lnTo>
                  <a:pt x="1022011" y="0"/>
                </a:lnTo>
                <a:lnTo>
                  <a:pt x="1022011" y="193668"/>
                </a:lnTo>
                <a:lnTo>
                  <a:pt x="0" y="193668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20" name="TextBox 20"/>
          <p:cNvSpPr txBox="1"/>
          <p:nvPr/>
        </p:nvSpPr>
        <p:spPr>
          <a:xfrm>
            <a:off x="13538250" y="7566581"/>
            <a:ext cx="3668838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&lt;ROYALSUMMIT 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산양삼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기프트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박스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22" name="Freeform 22"/>
          <p:cNvSpPr/>
          <p:nvPr/>
        </p:nvSpPr>
        <p:spPr>
          <a:xfrm>
            <a:off x="9312073" y="8673009"/>
            <a:ext cx="3912259" cy="735335"/>
          </a:xfrm>
          <a:custGeom>
            <a:avLst/>
            <a:gdLst/>
            <a:ahLst/>
            <a:cxnLst/>
            <a:rect l="l" t="t" r="r" b="b"/>
            <a:pathLst>
              <a:path w="1030389" h="193668">
                <a:moveTo>
                  <a:pt x="0" y="0"/>
                </a:moveTo>
                <a:lnTo>
                  <a:pt x="1030389" y="0"/>
                </a:lnTo>
                <a:lnTo>
                  <a:pt x="1030389" y="193668"/>
                </a:lnTo>
                <a:lnTo>
                  <a:pt x="0" y="193668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23" name="TextBox 23"/>
          <p:cNvSpPr txBox="1"/>
          <p:nvPr/>
        </p:nvSpPr>
        <p:spPr>
          <a:xfrm>
            <a:off x="9700806" y="7539304"/>
            <a:ext cx="3086101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맘편한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 쑥 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쫀득이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&gt; </a:t>
            </a:r>
          </a:p>
        </p:txBody>
      </p:sp>
      <p:sp>
        <p:nvSpPr>
          <p:cNvPr id="24" name="Freeform 2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620429" y="99381"/>
              <a:ext cx="283530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6902047" y="542028"/>
            <a:ext cx="2047729" cy="462335"/>
            <a:chOff x="0" y="0"/>
            <a:chExt cx="2730305" cy="616446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023915" y="1087239"/>
            <a:ext cx="8455137" cy="8455137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 l="-30803" r="-3080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435" y="2992719"/>
            <a:ext cx="8588233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패키지</a:t>
            </a:r>
            <a:endParaRPr lang="en-US" sz="22713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03229" y="3864618"/>
            <a:ext cx="2773625" cy="3962322"/>
          </a:xfrm>
          <a:custGeom>
            <a:avLst/>
            <a:gdLst/>
            <a:ahLst/>
            <a:cxnLst/>
            <a:rect l="l" t="t" r="r" b="b"/>
            <a:pathLst>
              <a:path w="2773625" h="3962322">
                <a:moveTo>
                  <a:pt x="0" y="0"/>
                </a:moveTo>
                <a:lnTo>
                  <a:pt x="2773626" y="0"/>
                </a:lnTo>
                <a:lnTo>
                  <a:pt x="2773626" y="3962322"/>
                </a:lnTo>
                <a:lnTo>
                  <a:pt x="0" y="3962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43605" y="3864618"/>
            <a:ext cx="2605226" cy="3963593"/>
          </a:xfrm>
          <a:custGeom>
            <a:avLst/>
            <a:gdLst/>
            <a:ahLst/>
            <a:cxnLst/>
            <a:rect l="l" t="t" r="r" b="b"/>
            <a:pathLst>
              <a:path w="2605226" h="3963593">
                <a:moveTo>
                  <a:pt x="0" y="0"/>
                </a:moveTo>
                <a:lnTo>
                  <a:pt x="2605226" y="0"/>
                </a:lnTo>
                <a:lnTo>
                  <a:pt x="2605226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15581" y="3864618"/>
            <a:ext cx="2767419" cy="3963593"/>
          </a:xfrm>
          <a:custGeom>
            <a:avLst/>
            <a:gdLst/>
            <a:ahLst/>
            <a:cxnLst/>
            <a:rect l="l" t="t" r="r" b="b"/>
            <a:pathLst>
              <a:path w="2767419" h="3963593">
                <a:moveTo>
                  <a:pt x="0" y="0"/>
                </a:moveTo>
                <a:lnTo>
                  <a:pt x="2767419" y="0"/>
                </a:lnTo>
                <a:lnTo>
                  <a:pt x="2767419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1094" y="8207940"/>
            <a:ext cx="3117896" cy="1260082"/>
          </a:xfrm>
          <a:custGeom>
            <a:avLst/>
            <a:gdLst/>
            <a:ahLst/>
            <a:cxnLst/>
            <a:rect l="l" t="t" r="r" b="b"/>
            <a:pathLst>
              <a:path w="3117896" h="1260082">
                <a:moveTo>
                  <a:pt x="0" y="0"/>
                </a:moveTo>
                <a:lnTo>
                  <a:pt x="3117896" y="0"/>
                </a:lnTo>
                <a:lnTo>
                  <a:pt x="3117896" y="1260082"/>
                </a:lnTo>
                <a:lnTo>
                  <a:pt x="0" y="1260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13384" y="8229048"/>
            <a:ext cx="3065667" cy="1238974"/>
          </a:xfrm>
          <a:custGeom>
            <a:avLst/>
            <a:gdLst/>
            <a:ahLst/>
            <a:cxnLst/>
            <a:rect l="l" t="t" r="r" b="b"/>
            <a:pathLst>
              <a:path w="3065667" h="1238974">
                <a:moveTo>
                  <a:pt x="0" y="0"/>
                </a:moveTo>
                <a:lnTo>
                  <a:pt x="3065667" y="0"/>
                </a:lnTo>
                <a:lnTo>
                  <a:pt x="3065667" y="1238974"/>
                </a:lnTo>
                <a:lnTo>
                  <a:pt x="0" y="1238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64435" y="8229048"/>
            <a:ext cx="2952076" cy="1196166"/>
          </a:xfrm>
          <a:custGeom>
            <a:avLst/>
            <a:gdLst/>
            <a:ahLst/>
            <a:cxnLst/>
            <a:rect l="l" t="t" r="r" b="b"/>
            <a:pathLst>
              <a:path w="2952076" h="1196166">
                <a:moveTo>
                  <a:pt x="0" y="0"/>
                </a:moveTo>
                <a:lnTo>
                  <a:pt x="2952077" y="0"/>
                </a:lnTo>
                <a:lnTo>
                  <a:pt x="2952077" y="1196166"/>
                </a:lnTo>
                <a:lnTo>
                  <a:pt x="0" y="1196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26062" y="8207940"/>
            <a:ext cx="2954348" cy="1193985"/>
          </a:xfrm>
          <a:custGeom>
            <a:avLst/>
            <a:gdLst/>
            <a:ahLst/>
            <a:cxnLst/>
            <a:rect l="l" t="t" r="r" b="b"/>
            <a:pathLst>
              <a:path w="2954348" h="1193985">
                <a:moveTo>
                  <a:pt x="0" y="0"/>
                </a:moveTo>
                <a:lnTo>
                  <a:pt x="2954347" y="0"/>
                </a:lnTo>
                <a:lnTo>
                  <a:pt x="2954347" y="1193985"/>
                </a:lnTo>
                <a:lnTo>
                  <a:pt x="0" y="11939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497947" y="3864618"/>
            <a:ext cx="2386457" cy="3963593"/>
          </a:xfrm>
          <a:custGeom>
            <a:avLst/>
            <a:gdLst/>
            <a:ahLst/>
            <a:cxnLst/>
            <a:rect l="l" t="t" r="r" b="b"/>
            <a:pathLst>
              <a:path w="2386457" h="3963593">
                <a:moveTo>
                  <a:pt x="0" y="0"/>
                </a:moveTo>
                <a:lnTo>
                  <a:pt x="2386457" y="0"/>
                </a:lnTo>
                <a:lnTo>
                  <a:pt x="2386457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474899" y="4238805"/>
            <a:ext cx="2386457" cy="402900"/>
          </a:xfrm>
          <a:custGeom>
            <a:avLst/>
            <a:gdLst/>
            <a:ahLst/>
            <a:cxnLst/>
            <a:rect l="l" t="t" r="r" b="b"/>
            <a:pathLst>
              <a:path w="2386457" h="402900">
                <a:moveTo>
                  <a:pt x="0" y="0"/>
                </a:moveTo>
                <a:lnTo>
                  <a:pt x="2386456" y="0"/>
                </a:lnTo>
                <a:lnTo>
                  <a:pt x="2386456" y="402900"/>
                </a:lnTo>
                <a:lnTo>
                  <a:pt x="0" y="402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156" b="-315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449750" y="3864618"/>
            <a:ext cx="2381447" cy="3962322"/>
          </a:xfrm>
          <a:custGeom>
            <a:avLst/>
            <a:gdLst/>
            <a:ahLst/>
            <a:cxnLst/>
            <a:rect l="l" t="t" r="r" b="b"/>
            <a:pathLst>
              <a:path w="2381447" h="3962322">
                <a:moveTo>
                  <a:pt x="0" y="0"/>
                </a:moveTo>
                <a:lnTo>
                  <a:pt x="2381447" y="0"/>
                </a:lnTo>
                <a:lnTo>
                  <a:pt x="2381447" y="3962322"/>
                </a:lnTo>
                <a:lnTo>
                  <a:pt x="0" y="39623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845751" y="8207940"/>
            <a:ext cx="3186737" cy="1081509"/>
          </a:xfrm>
          <a:custGeom>
            <a:avLst/>
            <a:gdLst/>
            <a:ahLst/>
            <a:cxnLst/>
            <a:rect l="l" t="t" r="r" b="b"/>
            <a:pathLst>
              <a:path w="3186737" h="1081509">
                <a:moveTo>
                  <a:pt x="0" y="0"/>
                </a:moveTo>
                <a:lnTo>
                  <a:pt x="3186737" y="0"/>
                </a:lnTo>
                <a:lnTo>
                  <a:pt x="3186737" y="1081509"/>
                </a:lnTo>
                <a:lnTo>
                  <a:pt x="0" y="10815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1560" y="1400680"/>
            <a:ext cx="588884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‘꿀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스틱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’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소비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환경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분석</a:t>
            </a:r>
            <a:endParaRPr lang="en-US" sz="4279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9" name="Group 4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2342242" y="2485269"/>
            <a:ext cx="1480275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스마트스토어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29cm(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워커비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),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카카오톡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블로그에서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‘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’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키워드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수가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가장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높음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>
              <a:lnSpc>
                <a:spcPts val="41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마켓컬리의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경우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플랫폼과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달리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선물보다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직접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먹기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위한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비율이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나타남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 </a:t>
            </a:r>
          </a:p>
          <a:p>
            <a:pPr algn="ctr">
              <a:lnSpc>
                <a:spcPts val="41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541236" y="4620204"/>
            <a:ext cx="1922010" cy="3478752"/>
            <a:chOff x="0" y="0"/>
            <a:chExt cx="2562680" cy="4638336"/>
          </a:xfrm>
        </p:grpSpPr>
        <p:sp>
          <p:nvSpPr>
            <p:cNvPr id="7" name="Freeform 7"/>
            <p:cNvSpPr/>
            <p:nvPr/>
          </p:nvSpPr>
          <p:spPr>
            <a:xfrm>
              <a:off x="47431" y="565527"/>
              <a:ext cx="2407365" cy="3507281"/>
            </a:xfrm>
            <a:custGeom>
              <a:avLst/>
              <a:gdLst/>
              <a:ahLst/>
              <a:cxnLst/>
              <a:rect l="l" t="t" r="r" b="b"/>
              <a:pathLst>
                <a:path w="2407365" h="3507281">
                  <a:moveTo>
                    <a:pt x="0" y="0"/>
                  </a:moveTo>
                  <a:lnTo>
                    <a:pt x="2407364" y="0"/>
                  </a:lnTo>
                  <a:lnTo>
                    <a:pt x="2407364" y="3507281"/>
                  </a:lnTo>
                  <a:lnTo>
                    <a:pt x="0" y="3507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562680" cy="4638336"/>
            </a:xfrm>
            <a:custGeom>
              <a:avLst/>
              <a:gdLst/>
              <a:ahLst/>
              <a:cxnLst/>
              <a:rect l="l" t="t" r="r" b="b"/>
              <a:pathLst>
                <a:path w="2562680" h="4638336">
                  <a:moveTo>
                    <a:pt x="0" y="0"/>
                  </a:moveTo>
                  <a:lnTo>
                    <a:pt x="2562680" y="0"/>
                  </a:lnTo>
                  <a:lnTo>
                    <a:pt x="2562680" y="4638336"/>
                  </a:lnTo>
                  <a:lnTo>
                    <a:pt x="0" y="4638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095571" y="4667657"/>
            <a:ext cx="4252870" cy="3219687"/>
          </a:xfrm>
          <a:custGeom>
            <a:avLst/>
            <a:gdLst/>
            <a:ahLst/>
            <a:cxnLst/>
            <a:rect l="l" t="t" r="r" b="b"/>
            <a:pathLst>
              <a:path w="4252870" h="3219687">
                <a:moveTo>
                  <a:pt x="0" y="0"/>
                </a:moveTo>
                <a:lnTo>
                  <a:pt x="4252870" y="0"/>
                </a:lnTo>
                <a:lnTo>
                  <a:pt x="4252870" y="3219687"/>
                </a:lnTo>
                <a:lnTo>
                  <a:pt x="0" y="3219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49524" y="4310535"/>
            <a:ext cx="3492989" cy="4010468"/>
          </a:xfrm>
          <a:custGeom>
            <a:avLst/>
            <a:gdLst/>
            <a:ahLst/>
            <a:cxnLst/>
            <a:rect l="l" t="t" r="r" b="b"/>
            <a:pathLst>
              <a:path w="3492989" h="4010468">
                <a:moveTo>
                  <a:pt x="0" y="0"/>
                </a:moveTo>
                <a:lnTo>
                  <a:pt x="3492989" y="0"/>
                </a:lnTo>
                <a:lnTo>
                  <a:pt x="3492989" y="4010469"/>
                </a:lnTo>
                <a:lnTo>
                  <a:pt x="0" y="40104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97024" y="6359580"/>
            <a:ext cx="1142692" cy="1546814"/>
          </a:xfrm>
          <a:custGeom>
            <a:avLst/>
            <a:gdLst/>
            <a:ahLst/>
            <a:cxnLst/>
            <a:rect l="l" t="t" r="r" b="b"/>
            <a:pathLst>
              <a:path w="1142692" h="1546814">
                <a:moveTo>
                  <a:pt x="0" y="0"/>
                </a:moveTo>
                <a:lnTo>
                  <a:pt x="1142691" y="0"/>
                </a:lnTo>
                <a:lnTo>
                  <a:pt x="1142691" y="1546814"/>
                </a:lnTo>
                <a:lnTo>
                  <a:pt x="0" y="1546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80613" y="4311561"/>
            <a:ext cx="4694777" cy="4288589"/>
          </a:xfrm>
          <a:custGeom>
            <a:avLst/>
            <a:gdLst/>
            <a:ahLst/>
            <a:cxnLst/>
            <a:rect l="l" t="t" r="r" b="b"/>
            <a:pathLst>
              <a:path w="4694777" h="4288589">
                <a:moveTo>
                  <a:pt x="0" y="0"/>
                </a:moveTo>
                <a:lnTo>
                  <a:pt x="4694777" y="0"/>
                </a:lnTo>
                <a:lnTo>
                  <a:pt x="4694777" y="4288589"/>
                </a:lnTo>
                <a:lnTo>
                  <a:pt x="0" y="42885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1560" y="1400680"/>
            <a:ext cx="677699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‘꿀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스틱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’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대상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분석</a:t>
            </a:r>
            <a:endParaRPr lang="en-US" sz="4279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5838" y="8642356"/>
            <a:ext cx="3801904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네이버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스마트스토어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38539" y="8625054"/>
            <a:ext cx="3439716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카카오톡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선물하기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58685" y="8625054"/>
            <a:ext cx="4331375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&lt;29cm(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워커비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선물하기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8" name="Group 48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2330768" y="2533805"/>
            <a:ext cx="15347631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스마트스토어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29cm(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워커비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),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카카오톡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선물하기에서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대상에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분석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시행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30~40대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사용자가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많은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스마트스토어의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경우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윗사람에게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비율이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높게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나타남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20~30대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사용자가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많은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카카오톡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선물하기와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29cm(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워커비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)의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경우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친구에게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비율이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높게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나타남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13014" y="4974812"/>
            <a:ext cx="2563522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그룹핑예시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213518"/>
            <a:ext cx="16496825" cy="30860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259080" lvl="1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“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대상에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따라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선호가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달라질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것이다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.”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라는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가설을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설정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구매자들의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반응은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빈도분석을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통해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고급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/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예쁨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/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귀여움으로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나뉨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 algn="l">
              <a:lnSpc>
                <a:spcPts val="98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40497" y="4574188"/>
            <a:ext cx="4818015" cy="3737168"/>
          </a:xfrm>
          <a:custGeom>
            <a:avLst/>
            <a:gdLst/>
            <a:ahLst/>
            <a:cxnLst/>
            <a:rect l="l" t="t" r="r" b="b"/>
            <a:pathLst>
              <a:path w="4818015" h="3737168">
                <a:moveTo>
                  <a:pt x="0" y="0"/>
                </a:moveTo>
                <a:lnTo>
                  <a:pt x="4818015" y="0"/>
                </a:lnTo>
                <a:lnTo>
                  <a:pt x="4818015" y="3737167"/>
                </a:lnTo>
                <a:lnTo>
                  <a:pt x="0" y="3737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52793" y="4549991"/>
            <a:ext cx="4886323" cy="3886848"/>
          </a:xfrm>
          <a:custGeom>
            <a:avLst/>
            <a:gdLst/>
            <a:ahLst/>
            <a:cxnLst/>
            <a:rect l="l" t="t" r="r" b="b"/>
            <a:pathLst>
              <a:path w="4886323" h="3886848">
                <a:moveTo>
                  <a:pt x="0" y="0"/>
                </a:moveTo>
                <a:lnTo>
                  <a:pt x="4886323" y="0"/>
                </a:lnTo>
                <a:lnTo>
                  <a:pt x="4886323" y="3886848"/>
                </a:lnTo>
                <a:lnTo>
                  <a:pt x="0" y="388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33397" y="4400993"/>
            <a:ext cx="4925903" cy="3922134"/>
          </a:xfrm>
          <a:custGeom>
            <a:avLst/>
            <a:gdLst/>
            <a:ahLst/>
            <a:cxnLst/>
            <a:rect l="l" t="t" r="r" b="b"/>
            <a:pathLst>
              <a:path w="4925903" h="3922134">
                <a:moveTo>
                  <a:pt x="0" y="0"/>
                </a:moveTo>
                <a:lnTo>
                  <a:pt x="4925903" y="0"/>
                </a:lnTo>
                <a:lnTo>
                  <a:pt x="4925903" y="3922134"/>
                </a:lnTo>
                <a:lnTo>
                  <a:pt x="0" y="3922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5571" y="140068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‘꿀 스틱’선물 가설 설정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76097" y="8247099"/>
            <a:ext cx="343971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Bahnschrift SemiLight" panose="020B0502040204020203" pitchFamily="34" charset="0"/>
              </a:rPr>
              <a:t>&lt;카카오톡 선물하기&gt;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27141" y="8265977"/>
            <a:ext cx="277248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Bahnschrift SemiLight" panose="020B0502040204020203" pitchFamily="34" charset="0"/>
              </a:rPr>
              <a:t>&lt;29cm(워커비)&gt;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6858" y="8265977"/>
            <a:ext cx="380190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Bahnschrift SemiLight" panose="020B0502040204020203" pitchFamily="34" charset="0"/>
              </a:rPr>
              <a:t>&lt;네이버 스마트스토어&gt;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95168" y="4627440"/>
            <a:ext cx="7557724" cy="4096574"/>
          </a:xfrm>
          <a:custGeom>
            <a:avLst/>
            <a:gdLst/>
            <a:ahLst/>
            <a:cxnLst/>
            <a:rect l="l" t="t" r="r" b="b"/>
            <a:pathLst>
              <a:path w="7557724" h="4096574">
                <a:moveTo>
                  <a:pt x="0" y="0"/>
                </a:moveTo>
                <a:lnTo>
                  <a:pt x="7557723" y="0"/>
                </a:lnTo>
                <a:lnTo>
                  <a:pt x="7557723" y="4096574"/>
                </a:lnTo>
                <a:lnTo>
                  <a:pt x="0" y="4096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584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24575" y="1657641"/>
            <a:ext cx="13262468" cy="312226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50~60대에게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경우</a:t>
            </a:r>
            <a:r>
              <a:rPr 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(</a:t>
            </a:r>
            <a:r>
              <a:rPr lang="ko-KR" alt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스마트스토어</a:t>
            </a:r>
            <a:r>
              <a:rPr lang="en-US" altLang="ko-KR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고급에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반응이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높게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나타남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 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20~30대에게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경우</a:t>
            </a:r>
            <a:r>
              <a:rPr 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(29cm, </a:t>
            </a:r>
            <a:r>
              <a:rPr lang="ko-KR" altLang="en-US" sz="2400" dirty="0" err="1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카톡선물</a:t>
            </a:r>
            <a:r>
              <a:rPr lang="en-US" altLang="ko-KR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예쁨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귀여움에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반응이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높게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나타남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“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대상에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따라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선호가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달라질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것이다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.”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라는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가설이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수용</a:t>
            </a:r>
            <a:r>
              <a:rPr 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 algn="l">
              <a:lnSpc>
                <a:spcPts val="98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604413" y="4627440"/>
            <a:ext cx="4982630" cy="4096574"/>
          </a:xfrm>
          <a:custGeom>
            <a:avLst/>
            <a:gdLst/>
            <a:ahLst/>
            <a:cxnLst/>
            <a:rect l="l" t="t" r="r" b="b"/>
            <a:pathLst>
              <a:path w="4982630" h="4096574">
                <a:moveTo>
                  <a:pt x="0" y="0"/>
                </a:moveTo>
                <a:lnTo>
                  <a:pt x="4982630" y="0"/>
                </a:lnTo>
                <a:lnTo>
                  <a:pt x="4982630" y="4096574"/>
                </a:lnTo>
                <a:lnTo>
                  <a:pt x="0" y="40965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1560" y="140068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‘꿀 스틱’패키지 선호도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6282" y="8800214"/>
            <a:ext cx="3801904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네이버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스마트스토어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33656" y="8800214"/>
            <a:ext cx="5524143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&lt;29cm(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워커비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),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카카오톡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선물기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77495" y="6683637"/>
            <a:ext cx="4136000" cy="2833961"/>
          </a:xfrm>
          <a:custGeom>
            <a:avLst/>
            <a:gdLst/>
            <a:ahLst/>
            <a:cxnLst/>
            <a:rect l="l" t="t" r="r" b="b"/>
            <a:pathLst>
              <a:path w="4136000" h="2833961">
                <a:moveTo>
                  <a:pt x="0" y="0"/>
                </a:moveTo>
                <a:lnTo>
                  <a:pt x="4136000" y="0"/>
                </a:lnTo>
                <a:lnTo>
                  <a:pt x="4136000" y="2833962"/>
                </a:lnTo>
                <a:lnTo>
                  <a:pt x="0" y="2833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5021" b="-27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43586" y="6791401"/>
            <a:ext cx="4241338" cy="2716673"/>
          </a:xfrm>
          <a:custGeom>
            <a:avLst/>
            <a:gdLst/>
            <a:ahLst/>
            <a:cxnLst/>
            <a:rect l="l" t="t" r="r" b="b"/>
            <a:pathLst>
              <a:path w="4241338" h="2716673">
                <a:moveTo>
                  <a:pt x="0" y="0"/>
                </a:moveTo>
                <a:lnTo>
                  <a:pt x="4241338" y="0"/>
                </a:lnTo>
                <a:lnTo>
                  <a:pt x="4241338" y="2716673"/>
                </a:lnTo>
                <a:lnTo>
                  <a:pt x="0" y="2716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7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1729" y="6812953"/>
            <a:ext cx="4383743" cy="2704645"/>
          </a:xfrm>
          <a:custGeom>
            <a:avLst/>
            <a:gdLst/>
            <a:ahLst/>
            <a:cxnLst/>
            <a:rect l="l" t="t" r="r" b="b"/>
            <a:pathLst>
              <a:path w="4383743" h="2704645">
                <a:moveTo>
                  <a:pt x="0" y="0"/>
                </a:moveTo>
                <a:lnTo>
                  <a:pt x="4383743" y="0"/>
                </a:lnTo>
                <a:lnTo>
                  <a:pt x="4383743" y="2704646"/>
                </a:lnTo>
                <a:lnTo>
                  <a:pt x="0" y="2704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102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24575" y="1378503"/>
            <a:ext cx="16230611" cy="1351915"/>
          </a:xfrm>
          <a:custGeom>
            <a:avLst/>
            <a:gdLst/>
            <a:ahLst/>
            <a:cxnLst/>
            <a:rect l="l" t="t" r="r" b="b"/>
            <a:pathLst>
              <a:path w="4274729" h="356060">
                <a:moveTo>
                  <a:pt x="0" y="0"/>
                </a:moveTo>
                <a:lnTo>
                  <a:pt x="4274729" y="0"/>
                </a:lnTo>
                <a:lnTo>
                  <a:pt x="4274729" y="356060"/>
                </a:lnTo>
                <a:lnTo>
                  <a:pt x="0" y="35606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1" name="TextBox 11"/>
          <p:cNvSpPr txBox="1"/>
          <p:nvPr/>
        </p:nvSpPr>
        <p:spPr>
          <a:xfrm>
            <a:off x="2324574" y="1342338"/>
            <a:ext cx="13410331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고급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키워드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비율이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제품들의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유사점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: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골드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계열의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라벨링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블랙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색상의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리뷰에서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‘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블랙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’ 을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언급한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리뷰중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88%가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고급스럽다고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말함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algn="l">
              <a:lnSpc>
                <a:spcPts val="98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54097" y="3798269"/>
            <a:ext cx="3366151" cy="2748104"/>
          </a:xfrm>
          <a:custGeom>
            <a:avLst/>
            <a:gdLst/>
            <a:ahLst/>
            <a:cxnLst/>
            <a:rect l="l" t="t" r="r" b="b"/>
            <a:pathLst>
              <a:path w="3366151" h="2748104">
                <a:moveTo>
                  <a:pt x="0" y="0"/>
                </a:moveTo>
                <a:lnTo>
                  <a:pt x="3366151" y="0"/>
                </a:lnTo>
                <a:lnTo>
                  <a:pt x="3366151" y="2748103"/>
                </a:lnTo>
                <a:lnTo>
                  <a:pt x="0" y="2748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581179" y="3798269"/>
            <a:ext cx="3366151" cy="2737067"/>
          </a:xfrm>
          <a:custGeom>
            <a:avLst/>
            <a:gdLst/>
            <a:ahLst/>
            <a:cxnLst/>
            <a:rect l="l" t="t" r="r" b="b"/>
            <a:pathLst>
              <a:path w="3366151" h="2737067">
                <a:moveTo>
                  <a:pt x="0" y="0"/>
                </a:moveTo>
                <a:lnTo>
                  <a:pt x="3366151" y="0"/>
                </a:lnTo>
                <a:lnTo>
                  <a:pt x="3366151" y="2737067"/>
                </a:lnTo>
                <a:lnTo>
                  <a:pt x="0" y="27370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401926" y="3794235"/>
            <a:ext cx="3175064" cy="2885369"/>
          </a:xfrm>
          <a:custGeom>
            <a:avLst/>
            <a:gdLst/>
            <a:ahLst/>
            <a:cxnLst/>
            <a:rect l="l" t="t" r="r" b="b"/>
            <a:pathLst>
              <a:path w="3175064" h="2885369">
                <a:moveTo>
                  <a:pt x="0" y="0"/>
                </a:moveTo>
                <a:lnTo>
                  <a:pt x="3175064" y="0"/>
                </a:lnTo>
                <a:lnTo>
                  <a:pt x="3175064" y="2885368"/>
                </a:lnTo>
                <a:lnTo>
                  <a:pt x="0" y="28853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1560" y="1400687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‘고급’ 패키지 디자인 분석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95571" y="542028"/>
            <a:ext cx="2047729" cy="315222"/>
            <a:chOff x="0" y="0"/>
            <a:chExt cx="6609980" cy="1017522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6546479" cy="95402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</a:path>
              </a:pathLst>
            </a:custGeom>
            <a:solidFill>
              <a:srgbClr val="F6F6F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609980" cy="1017522"/>
            </a:xfrm>
            <a:custGeom>
              <a:avLst/>
              <a:gdLst/>
              <a:ahLst/>
              <a:cxnLst/>
              <a:rect l="l" t="t" r="r" b="b"/>
              <a:pathLst>
                <a:path w="6609980" h="1017522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893062"/>
                  </a:lnTo>
                  <a:cubicBezTo>
                    <a:pt x="6550290" y="928622"/>
                    <a:pt x="6521079" y="957832"/>
                    <a:pt x="6485520" y="957832"/>
                  </a:cubicBezTo>
                  <a:lnTo>
                    <a:pt x="124460" y="957832"/>
                  </a:lnTo>
                  <a:cubicBezTo>
                    <a:pt x="88900" y="957832"/>
                    <a:pt x="59690" y="928622"/>
                    <a:pt x="59690" y="8930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3062"/>
                  </a:lnTo>
                  <a:cubicBezTo>
                    <a:pt x="0" y="961642"/>
                    <a:pt x="55880" y="1017522"/>
                    <a:pt x="124460" y="1017522"/>
                  </a:cubicBezTo>
                  <a:lnTo>
                    <a:pt x="6485520" y="1017522"/>
                  </a:lnTo>
                  <a:cubicBezTo>
                    <a:pt x="6554100" y="1017522"/>
                    <a:pt x="6609980" y="961642"/>
                    <a:pt x="6609980" y="893062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05332" y="593993"/>
            <a:ext cx="1415577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5"/>
              </a:lnSpc>
            </a:pPr>
            <a:r>
              <a:rPr lang="en-US" sz="1117" spc="111">
                <a:solidFill>
                  <a:srgbClr val="000000"/>
                </a:solidFill>
                <a:latin typeface="Bahnschrift SemiLight" panose="020B0502040204020203" pitchFamily="34" charset="0"/>
              </a:rPr>
              <a:t>01. 개요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449505" y="542028"/>
            <a:ext cx="2047729" cy="315222"/>
            <a:chOff x="0" y="0"/>
            <a:chExt cx="6609980" cy="1017522"/>
          </a:xfrm>
        </p:grpSpPr>
        <p:sp>
          <p:nvSpPr>
            <p:cNvPr id="24" name="Freeform 24"/>
            <p:cNvSpPr/>
            <p:nvPr/>
          </p:nvSpPr>
          <p:spPr>
            <a:xfrm>
              <a:off x="31750" y="31750"/>
              <a:ext cx="6546479" cy="95402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</a:path>
              </a:pathLst>
            </a:custGeom>
            <a:solidFill>
              <a:srgbClr val="F6F6F6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609980" cy="1017522"/>
            </a:xfrm>
            <a:custGeom>
              <a:avLst/>
              <a:gdLst/>
              <a:ahLst/>
              <a:cxnLst/>
              <a:rect l="l" t="t" r="r" b="b"/>
              <a:pathLst>
                <a:path w="6609980" h="1017522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893062"/>
                  </a:lnTo>
                  <a:cubicBezTo>
                    <a:pt x="6550290" y="928622"/>
                    <a:pt x="6521079" y="957832"/>
                    <a:pt x="6485520" y="957832"/>
                  </a:cubicBezTo>
                  <a:lnTo>
                    <a:pt x="124460" y="957832"/>
                  </a:lnTo>
                  <a:cubicBezTo>
                    <a:pt x="88900" y="957832"/>
                    <a:pt x="59690" y="928622"/>
                    <a:pt x="59690" y="8930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3062"/>
                  </a:lnTo>
                  <a:cubicBezTo>
                    <a:pt x="0" y="961642"/>
                    <a:pt x="55880" y="1017522"/>
                    <a:pt x="124460" y="1017522"/>
                  </a:cubicBezTo>
                  <a:lnTo>
                    <a:pt x="6485520" y="1017522"/>
                  </a:lnTo>
                  <a:cubicBezTo>
                    <a:pt x="6554100" y="1017522"/>
                    <a:pt x="6609980" y="961642"/>
                    <a:pt x="6609980" y="893062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3759266" y="593993"/>
            <a:ext cx="1415577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5"/>
              </a:lnSpc>
            </a:pPr>
            <a:r>
              <a:rPr lang="en-US" sz="1117" spc="111">
                <a:solidFill>
                  <a:srgbClr val="000000"/>
                </a:solidFill>
                <a:latin typeface="Bahnschrift SemiLight" panose="020B0502040204020203" pitchFamily="34" charset="0"/>
              </a:rPr>
              <a:t>02. 팀 구성 및 역할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632775" y="542028"/>
            <a:ext cx="2047729" cy="315222"/>
            <a:chOff x="0" y="0"/>
            <a:chExt cx="6609980" cy="1017522"/>
          </a:xfrm>
        </p:grpSpPr>
        <p:sp>
          <p:nvSpPr>
            <p:cNvPr id="29" name="Freeform 29"/>
            <p:cNvSpPr/>
            <p:nvPr/>
          </p:nvSpPr>
          <p:spPr>
            <a:xfrm>
              <a:off x="31750" y="31750"/>
              <a:ext cx="6546479" cy="95402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</a:path>
              </a:pathLst>
            </a:custGeom>
            <a:solidFill>
              <a:srgbClr val="F6F6F6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6609980" cy="1017522"/>
            </a:xfrm>
            <a:custGeom>
              <a:avLst/>
              <a:gdLst/>
              <a:ahLst/>
              <a:cxnLst/>
              <a:rect l="l" t="t" r="r" b="b"/>
              <a:pathLst>
                <a:path w="6609980" h="1017522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893062"/>
                  </a:lnTo>
                  <a:cubicBezTo>
                    <a:pt x="6550290" y="928622"/>
                    <a:pt x="6521079" y="957832"/>
                    <a:pt x="6485520" y="957832"/>
                  </a:cubicBezTo>
                  <a:lnTo>
                    <a:pt x="124460" y="957832"/>
                  </a:lnTo>
                  <a:cubicBezTo>
                    <a:pt x="88900" y="957832"/>
                    <a:pt x="59690" y="928622"/>
                    <a:pt x="59690" y="8930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3062"/>
                  </a:lnTo>
                  <a:cubicBezTo>
                    <a:pt x="0" y="961642"/>
                    <a:pt x="55880" y="1017522"/>
                    <a:pt x="124460" y="1017522"/>
                  </a:cubicBezTo>
                  <a:lnTo>
                    <a:pt x="6485520" y="1017522"/>
                  </a:lnTo>
                  <a:cubicBezTo>
                    <a:pt x="6554100" y="1017522"/>
                    <a:pt x="6609980" y="961642"/>
                    <a:pt x="6609980" y="893062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1942536" y="593993"/>
            <a:ext cx="1415577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5"/>
              </a:lnSpc>
            </a:pPr>
            <a:r>
              <a:rPr lang="en-US" sz="1117" spc="111">
                <a:solidFill>
                  <a:srgbClr val="000000"/>
                </a:solidFill>
                <a:latin typeface="Bahnschrift SemiLight" panose="020B0502040204020203" pitchFamily="34" charset="0"/>
              </a:rPr>
              <a:t>04. 수행 결과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4009568" y="542028"/>
            <a:ext cx="2047729" cy="315222"/>
            <a:chOff x="0" y="0"/>
            <a:chExt cx="6609980" cy="1017522"/>
          </a:xfrm>
        </p:grpSpPr>
        <p:sp>
          <p:nvSpPr>
            <p:cNvPr id="34" name="Freeform 34"/>
            <p:cNvSpPr/>
            <p:nvPr/>
          </p:nvSpPr>
          <p:spPr>
            <a:xfrm>
              <a:off x="31750" y="31750"/>
              <a:ext cx="6546479" cy="95402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</a:path>
              </a:pathLst>
            </a:custGeom>
            <a:solidFill>
              <a:srgbClr val="F6F6F6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6609980" cy="1017522"/>
            </a:xfrm>
            <a:custGeom>
              <a:avLst/>
              <a:gdLst/>
              <a:ahLst/>
              <a:cxnLst/>
              <a:rect l="l" t="t" r="r" b="b"/>
              <a:pathLst>
                <a:path w="6609980" h="1017522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893062"/>
                  </a:lnTo>
                  <a:cubicBezTo>
                    <a:pt x="6550290" y="928622"/>
                    <a:pt x="6521079" y="957832"/>
                    <a:pt x="6485520" y="957832"/>
                  </a:cubicBezTo>
                  <a:lnTo>
                    <a:pt x="124460" y="957832"/>
                  </a:lnTo>
                  <a:cubicBezTo>
                    <a:pt x="88900" y="957832"/>
                    <a:pt x="59690" y="928622"/>
                    <a:pt x="59690" y="8930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3062"/>
                  </a:lnTo>
                  <a:cubicBezTo>
                    <a:pt x="0" y="961642"/>
                    <a:pt x="55880" y="1017522"/>
                    <a:pt x="124460" y="1017522"/>
                  </a:cubicBezTo>
                  <a:lnTo>
                    <a:pt x="6485520" y="1017522"/>
                  </a:lnTo>
                  <a:cubicBezTo>
                    <a:pt x="6554100" y="1017522"/>
                    <a:pt x="6609980" y="961642"/>
                    <a:pt x="6609980" y="893062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4319329" y="593993"/>
            <a:ext cx="1415577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5"/>
              </a:lnSpc>
            </a:pPr>
            <a:r>
              <a:rPr lang="en-US" sz="1117" spc="111">
                <a:solidFill>
                  <a:srgbClr val="000000"/>
                </a:solidFill>
                <a:latin typeface="Bahnschrift SemiLight" panose="020B0502040204020203" pitchFamily="34" charset="0"/>
              </a:rPr>
              <a:t>05. 보완사항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850825" y="542028"/>
            <a:ext cx="2047729" cy="315222"/>
            <a:chOff x="0" y="0"/>
            <a:chExt cx="6609980" cy="1017522"/>
          </a:xfrm>
        </p:grpSpPr>
        <p:sp>
          <p:nvSpPr>
            <p:cNvPr id="39" name="Freeform 39"/>
            <p:cNvSpPr/>
            <p:nvPr/>
          </p:nvSpPr>
          <p:spPr>
            <a:xfrm>
              <a:off x="31750" y="31750"/>
              <a:ext cx="6546479" cy="95402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</a:path>
              </a:pathLst>
            </a:custGeom>
            <a:solidFill>
              <a:srgbClr val="F6F6F6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6609980" cy="1017522"/>
            </a:xfrm>
            <a:custGeom>
              <a:avLst/>
              <a:gdLst/>
              <a:ahLst/>
              <a:cxnLst/>
              <a:rect l="l" t="t" r="r" b="b"/>
              <a:pathLst>
                <a:path w="6609980" h="1017522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893062"/>
                  </a:lnTo>
                  <a:cubicBezTo>
                    <a:pt x="6550290" y="928622"/>
                    <a:pt x="6521079" y="957832"/>
                    <a:pt x="6485520" y="957832"/>
                  </a:cubicBezTo>
                  <a:lnTo>
                    <a:pt x="124460" y="957832"/>
                  </a:lnTo>
                  <a:cubicBezTo>
                    <a:pt x="88900" y="957832"/>
                    <a:pt x="59690" y="928622"/>
                    <a:pt x="59690" y="8930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3062"/>
                  </a:lnTo>
                  <a:cubicBezTo>
                    <a:pt x="0" y="961642"/>
                    <a:pt x="55880" y="1017522"/>
                    <a:pt x="124460" y="1017522"/>
                  </a:cubicBezTo>
                  <a:lnTo>
                    <a:pt x="6485520" y="1017522"/>
                  </a:lnTo>
                  <a:cubicBezTo>
                    <a:pt x="6554100" y="1017522"/>
                    <a:pt x="6609980" y="961642"/>
                    <a:pt x="6609980" y="893062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6160586" y="593993"/>
            <a:ext cx="1415577" cy="4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5"/>
              </a:lnSpc>
            </a:pPr>
            <a:r>
              <a:rPr lang="en-US" sz="1117" spc="111">
                <a:solidFill>
                  <a:srgbClr val="000000"/>
                </a:solidFill>
                <a:latin typeface="Bahnschrift SemiLight" panose="020B0502040204020203" pitchFamily="34" charset="0"/>
              </a:rPr>
              <a:t>03. 수행 절차 및 방법</a:t>
            </a:r>
          </a:p>
        </p:txBody>
      </p: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8" name="Group 48"/>
          <p:cNvGrpSpPr/>
          <p:nvPr/>
        </p:nvGrpSpPr>
        <p:grpSpPr>
          <a:xfrm>
            <a:off x="8227619" y="392866"/>
            <a:ext cx="3076091" cy="561850"/>
            <a:chOff x="0" y="0"/>
            <a:chExt cx="6609980" cy="1207317"/>
          </a:xfrm>
        </p:grpSpPr>
        <p:sp>
          <p:nvSpPr>
            <p:cNvPr id="49" name="Freeform 49"/>
            <p:cNvSpPr/>
            <p:nvPr/>
          </p:nvSpPr>
          <p:spPr>
            <a:xfrm>
              <a:off x="31750" y="31750"/>
              <a:ext cx="6546479" cy="1143817"/>
            </a:xfrm>
            <a:custGeom>
              <a:avLst/>
              <a:gdLst/>
              <a:ahLst/>
              <a:cxnLst/>
              <a:rect l="l" t="t" r="r" b="b"/>
              <a:pathLst>
                <a:path w="6546479" h="1143817">
                  <a:moveTo>
                    <a:pt x="6453770" y="1143817"/>
                  </a:moveTo>
                  <a:lnTo>
                    <a:pt x="92710" y="1143817"/>
                  </a:lnTo>
                  <a:cubicBezTo>
                    <a:pt x="41910" y="1143817"/>
                    <a:pt x="0" y="1101907"/>
                    <a:pt x="0" y="105110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1049837"/>
                  </a:lnTo>
                  <a:cubicBezTo>
                    <a:pt x="6546479" y="1101907"/>
                    <a:pt x="6504570" y="1143817"/>
                    <a:pt x="6453770" y="1143817"/>
                  </a:cubicBezTo>
                </a:path>
              </a:pathLst>
            </a:custGeom>
            <a:solidFill>
              <a:srgbClr val="E94C40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6609980" cy="1207317"/>
            </a:xfrm>
            <a:custGeom>
              <a:avLst/>
              <a:gdLst/>
              <a:ahLst/>
              <a:cxnLst/>
              <a:rect l="l" t="t" r="r" b="b"/>
              <a:pathLst>
                <a:path w="6609980" h="1207317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1082858"/>
                  </a:lnTo>
                  <a:cubicBezTo>
                    <a:pt x="6550290" y="1118417"/>
                    <a:pt x="6521079" y="1147627"/>
                    <a:pt x="6485520" y="1147627"/>
                  </a:cubicBezTo>
                  <a:lnTo>
                    <a:pt x="124460" y="1147627"/>
                  </a:lnTo>
                  <a:cubicBezTo>
                    <a:pt x="88900" y="1147627"/>
                    <a:pt x="59690" y="1118417"/>
                    <a:pt x="59690" y="10828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82858"/>
                  </a:lnTo>
                  <a:cubicBezTo>
                    <a:pt x="0" y="1151437"/>
                    <a:pt x="55880" y="1207317"/>
                    <a:pt x="124460" y="1207317"/>
                  </a:cubicBezTo>
                  <a:lnTo>
                    <a:pt x="6485520" y="1207317"/>
                  </a:lnTo>
                  <a:cubicBezTo>
                    <a:pt x="6554100" y="1207317"/>
                    <a:pt x="6609980" y="1151437"/>
                    <a:pt x="6609980" y="1082858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8491799" y="479375"/>
            <a:ext cx="276664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279" spc="227">
                <a:solidFill>
                  <a:srgbClr val="000000"/>
                </a:solidFill>
                <a:latin typeface="Bahnschrift SemiLight" panose="020B0502040204020203" pitchFamily="34" charset="0"/>
              </a:rPr>
              <a:t>04. 데이터 분석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689" y="6662138"/>
            <a:ext cx="3889122" cy="2672534"/>
          </a:xfrm>
          <a:custGeom>
            <a:avLst/>
            <a:gdLst/>
            <a:ahLst/>
            <a:cxnLst/>
            <a:rect l="l" t="t" r="r" b="b"/>
            <a:pathLst>
              <a:path w="3889122" h="2672534">
                <a:moveTo>
                  <a:pt x="0" y="0"/>
                </a:moveTo>
                <a:lnTo>
                  <a:pt x="3889122" y="0"/>
                </a:lnTo>
                <a:lnTo>
                  <a:pt x="3889122" y="2672534"/>
                </a:lnTo>
                <a:lnTo>
                  <a:pt x="0" y="2672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22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28401" y="6619033"/>
            <a:ext cx="4631186" cy="2715639"/>
          </a:xfrm>
          <a:custGeom>
            <a:avLst/>
            <a:gdLst/>
            <a:ahLst/>
            <a:cxnLst/>
            <a:rect l="l" t="t" r="r" b="b"/>
            <a:pathLst>
              <a:path w="4631186" h="2715639">
                <a:moveTo>
                  <a:pt x="0" y="0"/>
                </a:moveTo>
                <a:lnTo>
                  <a:pt x="4631186" y="0"/>
                </a:lnTo>
                <a:lnTo>
                  <a:pt x="4631186" y="2715639"/>
                </a:lnTo>
                <a:lnTo>
                  <a:pt x="0" y="271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327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67616" y="6619033"/>
            <a:ext cx="4791684" cy="2500112"/>
          </a:xfrm>
          <a:custGeom>
            <a:avLst/>
            <a:gdLst/>
            <a:ahLst/>
            <a:cxnLst/>
            <a:rect l="l" t="t" r="r" b="b"/>
            <a:pathLst>
              <a:path w="4791684" h="2500112">
                <a:moveTo>
                  <a:pt x="0" y="0"/>
                </a:moveTo>
                <a:lnTo>
                  <a:pt x="4791684" y="0"/>
                </a:lnTo>
                <a:lnTo>
                  <a:pt x="4791684" y="2500112"/>
                </a:lnTo>
                <a:lnTo>
                  <a:pt x="0" y="2500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90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4574" y="1396454"/>
            <a:ext cx="10143041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예쁨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키워드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비율이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제품들의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유사점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: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다양한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원색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색감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화려한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패턴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리뷰에서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색감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높았음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algn="l">
              <a:lnSpc>
                <a:spcPts val="98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34192" y="3793598"/>
            <a:ext cx="3078116" cy="2825435"/>
          </a:xfrm>
          <a:custGeom>
            <a:avLst/>
            <a:gdLst/>
            <a:ahLst/>
            <a:cxnLst/>
            <a:rect l="l" t="t" r="r" b="b"/>
            <a:pathLst>
              <a:path w="3078116" h="2825435">
                <a:moveTo>
                  <a:pt x="0" y="0"/>
                </a:moveTo>
                <a:lnTo>
                  <a:pt x="3078116" y="0"/>
                </a:lnTo>
                <a:lnTo>
                  <a:pt x="3078116" y="2825435"/>
                </a:lnTo>
                <a:lnTo>
                  <a:pt x="0" y="2825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418531" y="3793598"/>
            <a:ext cx="3185882" cy="2825435"/>
          </a:xfrm>
          <a:custGeom>
            <a:avLst/>
            <a:gdLst/>
            <a:ahLst/>
            <a:cxnLst/>
            <a:rect l="l" t="t" r="r" b="b"/>
            <a:pathLst>
              <a:path w="3185882" h="2825435">
                <a:moveTo>
                  <a:pt x="0" y="0"/>
                </a:moveTo>
                <a:lnTo>
                  <a:pt x="3185882" y="0"/>
                </a:lnTo>
                <a:lnTo>
                  <a:pt x="3185882" y="2825435"/>
                </a:lnTo>
                <a:lnTo>
                  <a:pt x="0" y="2825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298961" y="3793598"/>
            <a:ext cx="3128994" cy="2825435"/>
          </a:xfrm>
          <a:custGeom>
            <a:avLst/>
            <a:gdLst/>
            <a:ahLst/>
            <a:cxnLst/>
            <a:rect l="l" t="t" r="r" b="b"/>
            <a:pathLst>
              <a:path w="3128994" h="2825435">
                <a:moveTo>
                  <a:pt x="0" y="0"/>
                </a:moveTo>
                <a:lnTo>
                  <a:pt x="3128994" y="0"/>
                </a:lnTo>
                <a:lnTo>
                  <a:pt x="3128994" y="2825435"/>
                </a:lnTo>
                <a:lnTo>
                  <a:pt x="0" y="28254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5571" y="1400687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‘예쁨’ 패키지 디자인 분석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61700" y="6835836"/>
            <a:ext cx="4883506" cy="2572746"/>
          </a:xfrm>
          <a:custGeom>
            <a:avLst/>
            <a:gdLst/>
            <a:ahLst/>
            <a:cxnLst/>
            <a:rect l="l" t="t" r="r" b="b"/>
            <a:pathLst>
              <a:path w="4883506" h="2572746">
                <a:moveTo>
                  <a:pt x="0" y="0"/>
                </a:moveTo>
                <a:lnTo>
                  <a:pt x="4883506" y="0"/>
                </a:lnTo>
                <a:lnTo>
                  <a:pt x="4883506" y="2572746"/>
                </a:lnTo>
                <a:lnTo>
                  <a:pt x="0" y="2572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85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24653" y="6814283"/>
            <a:ext cx="4619250" cy="2713509"/>
          </a:xfrm>
          <a:custGeom>
            <a:avLst/>
            <a:gdLst/>
            <a:ahLst/>
            <a:cxnLst/>
            <a:rect l="l" t="t" r="r" b="b"/>
            <a:pathLst>
              <a:path w="4619250" h="2713509">
                <a:moveTo>
                  <a:pt x="0" y="0"/>
                </a:moveTo>
                <a:lnTo>
                  <a:pt x="4619250" y="0"/>
                </a:lnTo>
                <a:lnTo>
                  <a:pt x="4619250" y="2713509"/>
                </a:lnTo>
                <a:lnTo>
                  <a:pt x="0" y="2713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488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43955" y="6749625"/>
            <a:ext cx="4536455" cy="2658957"/>
          </a:xfrm>
          <a:custGeom>
            <a:avLst/>
            <a:gdLst/>
            <a:ahLst/>
            <a:cxnLst/>
            <a:rect l="l" t="t" r="r" b="b"/>
            <a:pathLst>
              <a:path w="4536455" h="2658957">
                <a:moveTo>
                  <a:pt x="0" y="0"/>
                </a:moveTo>
                <a:lnTo>
                  <a:pt x="4536454" y="0"/>
                </a:lnTo>
                <a:lnTo>
                  <a:pt x="4536454" y="2658957"/>
                </a:lnTo>
                <a:lnTo>
                  <a:pt x="0" y="26589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467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4574" y="1321171"/>
            <a:ext cx="10248425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귀여움 키워드 비율이 높은 제품들의 유사점 : </a:t>
            </a: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캐릭터</a:t>
            </a: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 활용</a:t>
            </a:r>
          </a:p>
          <a:p>
            <a:pPr>
              <a:lnSpc>
                <a:spcPts val="419"/>
              </a:lnSpc>
            </a:pPr>
            <a:endParaRPr lang="en-US" sz="24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실제 리뷰에서 ‘캐릭터’가 언급될 때 귀엽다는 반응이 90%에 달함.</a:t>
            </a:r>
          </a:p>
          <a:p>
            <a:pPr algn="l">
              <a:lnSpc>
                <a:spcPts val="980"/>
              </a:lnSpc>
            </a:pPr>
            <a:endParaRPr lang="en-US" sz="240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11795" y="3775576"/>
            <a:ext cx="3417290" cy="3060260"/>
          </a:xfrm>
          <a:custGeom>
            <a:avLst/>
            <a:gdLst/>
            <a:ahLst/>
            <a:cxnLst/>
            <a:rect l="l" t="t" r="r" b="b"/>
            <a:pathLst>
              <a:path w="3417290" h="3060260">
                <a:moveTo>
                  <a:pt x="0" y="0"/>
                </a:moveTo>
                <a:lnTo>
                  <a:pt x="3417290" y="0"/>
                </a:lnTo>
                <a:lnTo>
                  <a:pt x="3417290" y="3060260"/>
                </a:lnTo>
                <a:lnTo>
                  <a:pt x="0" y="3060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722945" y="3710918"/>
            <a:ext cx="3057077" cy="3045498"/>
          </a:xfrm>
          <a:custGeom>
            <a:avLst/>
            <a:gdLst/>
            <a:ahLst/>
            <a:cxnLst/>
            <a:rect l="l" t="t" r="r" b="b"/>
            <a:pathLst>
              <a:path w="3057077" h="3045498">
                <a:moveTo>
                  <a:pt x="0" y="0"/>
                </a:moveTo>
                <a:lnTo>
                  <a:pt x="3057077" y="0"/>
                </a:lnTo>
                <a:lnTo>
                  <a:pt x="3057077" y="3045497"/>
                </a:lnTo>
                <a:lnTo>
                  <a:pt x="0" y="304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340283" y="3710918"/>
            <a:ext cx="3343798" cy="3038707"/>
          </a:xfrm>
          <a:custGeom>
            <a:avLst/>
            <a:gdLst/>
            <a:ahLst/>
            <a:cxnLst/>
            <a:rect l="l" t="t" r="r" b="b"/>
            <a:pathLst>
              <a:path w="3343798" h="3038707">
                <a:moveTo>
                  <a:pt x="0" y="0"/>
                </a:moveTo>
                <a:lnTo>
                  <a:pt x="3343798" y="0"/>
                </a:lnTo>
                <a:lnTo>
                  <a:pt x="3343798" y="3038707"/>
                </a:lnTo>
                <a:lnTo>
                  <a:pt x="0" y="3038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5571" y="1400687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‘귀여움’ 패키지 디자인 분석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417042" y="1533715"/>
            <a:ext cx="10382171" cy="7790976"/>
          </a:xfrm>
          <a:custGeom>
            <a:avLst/>
            <a:gdLst/>
            <a:ahLst/>
            <a:cxnLst/>
            <a:rect l="l" t="t" r="r" b="b"/>
            <a:pathLst>
              <a:path w="10382171" h="7790976">
                <a:moveTo>
                  <a:pt x="0" y="0"/>
                </a:moveTo>
                <a:lnTo>
                  <a:pt x="10382171" y="0"/>
                </a:lnTo>
                <a:lnTo>
                  <a:pt x="10382171" y="7790976"/>
                </a:lnTo>
                <a:lnTo>
                  <a:pt x="0" y="779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23011" y="3278422"/>
            <a:ext cx="8335102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브랜딩</a:t>
            </a:r>
            <a:endParaRPr lang="en-US" sz="22713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58397" y="2926336"/>
            <a:ext cx="3741516" cy="5617456"/>
          </a:xfrm>
          <a:custGeom>
            <a:avLst/>
            <a:gdLst/>
            <a:ahLst/>
            <a:cxnLst/>
            <a:rect l="l" t="t" r="r" b="b"/>
            <a:pathLst>
              <a:path w="3741516" h="5617456">
                <a:moveTo>
                  <a:pt x="0" y="0"/>
                </a:moveTo>
                <a:lnTo>
                  <a:pt x="3741516" y="0"/>
                </a:lnTo>
                <a:lnTo>
                  <a:pt x="3741516" y="5617456"/>
                </a:lnTo>
                <a:lnTo>
                  <a:pt x="0" y="5617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452833" y="4539697"/>
            <a:ext cx="1821429" cy="1461189"/>
            <a:chOff x="0" y="0"/>
            <a:chExt cx="452060" cy="3626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2060" cy="362652"/>
            </a:xfrm>
            <a:custGeom>
              <a:avLst/>
              <a:gdLst/>
              <a:ahLst/>
              <a:cxnLst/>
              <a:rect l="l" t="t" r="r" b="b"/>
              <a:pathLst>
                <a:path w="452060" h="362652">
                  <a:moveTo>
                    <a:pt x="0" y="0"/>
                  </a:moveTo>
                  <a:lnTo>
                    <a:pt x="452060" y="0"/>
                  </a:lnTo>
                  <a:lnTo>
                    <a:pt x="452060" y="362652"/>
                  </a:lnTo>
                  <a:lnTo>
                    <a:pt x="0" y="362652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+mn-ea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+mn-ea"/>
                </a:rPr>
                <a:t>01. 개요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+mn-ea"/>
                </a:rPr>
                <a:t>02. 팀 구성 및 역할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+mn-ea"/>
                </a:rPr>
                <a:t>04. 수행 결과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+mn-ea"/>
                </a:rPr>
                <a:t>05. 보완사항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+mn-ea"/>
                </a:rPr>
                <a:t>03. 수행 절차 및 방법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0" name="Group 40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+mn-ea"/>
                </a:rPr>
                <a:t>04. 데이터 분석</a:t>
              </a:r>
            </a:p>
          </p:txBody>
        </p:sp>
      </p:grpSp>
      <p:sp>
        <p:nvSpPr>
          <p:cNvPr id="45" name="Freeform 45"/>
          <p:cNvSpPr/>
          <p:nvPr/>
        </p:nvSpPr>
        <p:spPr>
          <a:xfrm>
            <a:off x="9765664" y="2926336"/>
            <a:ext cx="3526983" cy="5617456"/>
          </a:xfrm>
          <a:custGeom>
            <a:avLst/>
            <a:gdLst/>
            <a:ahLst/>
            <a:cxnLst/>
            <a:rect l="l" t="t" r="r" b="b"/>
            <a:pathLst>
              <a:path w="3526983" h="5617456">
                <a:moveTo>
                  <a:pt x="0" y="0"/>
                </a:moveTo>
                <a:lnTo>
                  <a:pt x="3526984" y="0"/>
                </a:lnTo>
                <a:lnTo>
                  <a:pt x="3526984" y="5617456"/>
                </a:lnTo>
                <a:lnTo>
                  <a:pt x="0" y="5617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269" b="-6269"/>
            </a:stretch>
          </a:blipFill>
          <a:ln w="19050">
            <a:solidFill>
              <a:srgbClr val="000000"/>
            </a:solidFill>
          </a:ln>
        </p:spPr>
      </p:sp>
      <p:sp>
        <p:nvSpPr>
          <p:cNvPr id="46" name="TextBox 46"/>
          <p:cNvSpPr txBox="1"/>
          <p:nvPr/>
        </p:nvSpPr>
        <p:spPr>
          <a:xfrm>
            <a:off x="1095571" y="1697454"/>
            <a:ext cx="634529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+mn-ea"/>
              </a:rPr>
              <a:t>블로그데이터 선정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19435" y="2878711"/>
            <a:ext cx="6108183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+mn-ea"/>
              </a:rPr>
              <a:t>블로그</a:t>
            </a:r>
            <a:r>
              <a:rPr 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</a:rPr>
              <a:t>데이터는</a:t>
            </a:r>
            <a:r>
              <a:rPr 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</a:rPr>
              <a:t>다른</a:t>
            </a:r>
            <a:r>
              <a:rPr 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</a:rPr>
              <a:t>리뷰데이터에</a:t>
            </a:r>
            <a:r>
              <a:rPr 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n-ea"/>
              </a:rPr>
              <a:t>비해</a:t>
            </a:r>
            <a:endParaRPr lang="en-US" sz="2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+mn-ea"/>
              </a:rPr>
              <a:t>      </a:t>
            </a:r>
            <a:r>
              <a:rPr lang="en-US" sz="2400" dirty="0" smtClean="0">
                <a:solidFill>
                  <a:srgbClr val="000000"/>
                </a:solidFill>
                <a:latin typeface="+mn-ea"/>
              </a:rPr>
              <a:t>TP</a:t>
            </a:r>
            <a:r>
              <a:rPr lang="en-US" sz="2400" dirty="0" smtClean="0">
                <a:solidFill>
                  <a:srgbClr val="000000"/>
                </a:solidFill>
                <a:latin typeface="+mn-ea"/>
              </a:rPr>
              <a:t>O</a:t>
            </a:r>
            <a:r>
              <a:rPr lang="ko-KR" altLang="en-US" sz="2400" dirty="0" smtClean="0">
                <a:solidFill>
                  <a:srgbClr val="000000"/>
                </a:solidFill>
                <a:latin typeface="+mn-ea"/>
              </a:rPr>
              <a:t>가 훨씬 자세하게 드러나 </a:t>
            </a:r>
            <a:r>
              <a:rPr lang="ko-KR" altLang="en-US" sz="2400" dirty="0" err="1" smtClean="0">
                <a:solidFill>
                  <a:srgbClr val="000000"/>
                </a:solidFill>
                <a:latin typeface="+mn-ea"/>
              </a:rPr>
              <a:t>브랜딩</a:t>
            </a:r>
            <a:r>
              <a:rPr lang="ko-KR" altLang="en-US" sz="2400" dirty="0" smtClean="0">
                <a:solidFill>
                  <a:srgbClr val="000000"/>
                </a:solidFill>
                <a:latin typeface="+mn-ea"/>
              </a:rPr>
              <a:t> 조사 대상으로 선정함</a:t>
            </a:r>
            <a:r>
              <a:rPr lang="en-US" sz="2400" dirty="0" smtClean="0">
                <a:solidFill>
                  <a:srgbClr val="000000"/>
                </a:solidFill>
                <a:latin typeface="+mn-ea"/>
              </a:rPr>
              <a:t>.</a:t>
            </a:r>
            <a:endParaRPr lang="en-US" sz="24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9765664" y="5087694"/>
            <a:ext cx="3547531" cy="1718310"/>
            <a:chOff x="0" y="0"/>
            <a:chExt cx="961722" cy="46582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961722" cy="465827"/>
            </a:xfrm>
            <a:custGeom>
              <a:avLst/>
              <a:gdLst/>
              <a:ahLst/>
              <a:cxnLst/>
              <a:rect l="l" t="t" r="r" b="b"/>
              <a:pathLst>
                <a:path w="961722" h="465827">
                  <a:moveTo>
                    <a:pt x="0" y="0"/>
                  </a:moveTo>
                  <a:lnTo>
                    <a:pt x="961722" y="0"/>
                  </a:lnTo>
                  <a:lnTo>
                    <a:pt x="961722" y="465827"/>
                  </a:lnTo>
                  <a:lnTo>
                    <a:pt x="0" y="465827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+mn-ea"/>
              </a:endParaRP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0017479" y="8708562"/>
            <a:ext cx="290152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+mn-ea"/>
              </a:rPr>
              <a:t>&lt;마켓컬리 리뷰&gt;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877318" y="8708562"/>
            <a:ext cx="290152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+mn-ea"/>
              </a:rPr>
              <a:t>&lt;네이버 블로그&gt;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803123" y="4060625"/>
            <a:ext cx="2899491" cy="2201896"/>
            <a:chOff x="0" y="0"/>
            <a:chExt cx="3865988" cy="293586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6861" t="5806" r="4003" b="15435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2063108" y="4060625"/>
            <a:ext cx="4366575" cy="4985016"/>
            <a:chOff x="0" y="0"/>
            <a:chExt cx="5822100" cy="664668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4924" t="3255" r="13901" b="3762"/>
            <a:stretch>
              <a:fillRect/>
            </a:stretch>
          </p:blipFill>
          <p:spPr>
            <a:xfrm>
              <a:off x="0" y="0"/>
              <a:ext cx="5822100" cy="6646688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803123" y="6553133"/>
            <a:ext cx="2899491" cy="2492508"/>
            <a:chOff x="0" y="0"/>
            <a:chExt cx="3865988" cy="332334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9012" t="7585" r="6010" b="4583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072719" y="4060625"/>
            <a:ext cx="2899491" cy="2492508"/>
            <a:chOff x="0" y="0"/>
            <a:chExt cx="3865988" cy="332334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2289" t="8316" r="14862" b="7919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072719" y="6843746"/>
            <a:ext cx="2899491" cy="2201896"/>
            <a:chOff x="0" y="0"/>
            <a:chExt cx="3865988" cy="293586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t="14279" b="14279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3342316" y="4060625"/>
            <a:ext cx="2735445" cy="4985016"/>
            <a:chOff x="0" y="0"/>
            <a:chExt cx="3647260" cy="664668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l="26788" r="26788"/>
            <a:stretch>
              <a:fillRect/>
            </a:stretch>
          </p:blipFill>
          <p:spPr>
            <a:xfrm>
              <a:off x="0" y="0"/>
              <a:ext cx="3647260" cy="6646688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1019175" y="1700629"/>
            <a:ext cx="467583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제품 기획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6152" y="2885875"/>
            <a:ext cx="1471569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데이터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분석을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통해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“꿀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”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제품과는차별화된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특징을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가진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경쟁력있는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제품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개발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및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마케팅전략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수립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84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620429" y="99381"/>
              <a:ext cx="283530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902047" y="542028"/>
            <a:ext cx="2047729" cy="462335"/>
            <a:chOff x="0" y="0"/>
            <a:chExt cx="2730305" cy="616446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58397" y="3036667"/>
            <a:ext cx="3853872" cy="5457185"/>
          </a:xfrm>
          <a:custGeom>
            <a:avLst/>
            <a:gdLst/>
            <a:ahLst/>
            <a:cxnLst/>
            <a:rect l="l" t="t" r="r" b="b"/>
            <a:pathLst>
              <a:path w="3853872" h="5457185">
                <a:moveTo>
                  <a:pt x="0" y="0"/>
                </a:moveTo>
                <a:lnTo>
                  <a:pt x="3853872" y="0"/>
                </a:lnTo>
                <a:lnTo>
                  <a:pt x="3853872" y="5457185"/>
                </a:lnTo>
                <a:lnTo>
                  <a:pt x="0" y="545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589" r="-19706"/>
            </a:stretch>
          </a:blipFill>
          <a:ln w="19050">
            <a:solidFill>
              <a:srgbClr val="FF1200"/>
            </a:solidFill>
          </a:ln>
        </p:spPr>
      </p:sp>
      <p:grpSp>
        <p:nvGrpSpPr>
          <p:cNvPr id="7" name="Group 7"/>
          <p:cNvGrpSpPr/>
          <p:nvPr/>
        </p:nvGrpSpPr>
        <p:grpSpPr>
          <a:xfrm>
            <a:off x="13953287" y="5264170"/>
            <a:ext cx="3149155" cy="354531"/>
            <a:chOff x="0" y="0"/>
            <a:chExt cx="865449" cy="974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5449" cy="97432"/>
            </a:xfrm>
            <a:custGeom>
              <a:avLst/>
              <a:gdLst/>
              <a:ahLst/>
              <a:cxnLst/>
              <a:rect l="l" t="t" r="r" b="b"/>
              <a:pathLst>
                <a:path w="865449" h="97432">
                  <a:moveTo>
                    <a:pt x="0" y="0"/>
                  </a:moveTo>
                  <a:lnTo>
                    <a:pt x="865449" y="0"/>
                  </a:lnTo>
                  <a:lnTo>
                    <a:pt x="865449" y="97432"/>
                  </a:lnTo>
                  <a:lnTo>
                    <a:pt x="0" y="97432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0" name="Group 40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398179" y="5690143"/>
            <a:ext cx="2093988" cy="401332"/>
            <a:chOff x="0" y="0"/>
            <a:chExt cx="575469" cy="11029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75469" cy="110294"/>
            </a:xfrm>
            <a:custGeom>
              <a:avLst/>
              <a:gdLst/>
              <a:ahLst/>
              <a:cxnLst/>
              <a:rect l="l" t="t" r="r" b="b"/>
              <a:pathLst>
                <a:path w="575469" h="110294">
                  <a:moveTo>
                    <a:pt x="0" y="0"/>
                  </a:moveTo>
                  <a:lnTo>
                    <a:pt x="575469" y="0"/>
                  </a:lnTo>
                  <a:lnTo>
                    <a:pt x="575469" y="110294"/>
                  </a:lnTo>
                  <a:lnTo>
                    <a:pt x="0" y="110294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3942619" y="7523699"/>
            <a:ext cx="3005108" cy="327893"/>
            <a:chOff x="0" y="0"/>
            <a:chExt cx="825862" cy="9011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25862" cy="90111"/>
            </a:xfrm>
            <a:custGeom>
              <a:avLst/>
              <a:gdLst/>
              <a:ahLst/>
              <a:cxnLst/>
              <a:rect l="l" t="t" r="r" b="b"/>
              <a:pathLst>
                <a:path w="825862" h="90111">
                  <a:moveTo>
                    <a:pt x="0" y="0"/>
                  </a:moveTo>
                  <a:lnTo>
                    <a:pt x="825862" y="0"/>
                  </a:lnTo>
                  <a:lnTo>
                    <a:pt x="825862" y="90111"/>
                  </a:lnTo>
                  <a:lnTo>
                    <a:pt x="0" y="90111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51" name="Freeform 51"/>
          <p:cNvSpPr/>
          <p:nvPr/>
        </p:nvSpPr>
        <p:spPr>
          <a:xfrm>
            <a:off x="9781219" y="3036667"/>
            <a:ext cx="3589385" cy="5457185"/>
          </a:xfrm>
          <a:custGeom>
            <a:avLst/>
            <a:gdLst/>
            <a:ahLst/>
            <a:cxnLst/>
            <a:rect l="l" t="t" r="r" b="b"/>
            <a:pathLst>
              <a:path w="3589385" h="5457185">
                <a:moveTo>
                  <a:pt x="0" y="0"/>
                </a:moveTo>
                <a:lnTo>
                  <a:pt x="3589385" y="0"/>
                </a:lnTo>
                <a:lnTo>
                  <a:pt x="3589385" y="5457185"/>
                </a:lnTo>
                <a:lnTo>
                  <a:pt x="0" y="5457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802" r="-114559"/>
            </a:stretch>
          </a:blipFill>
          <a:ln w="19050">
            <a:solidFill>
              <a:srgbClr val="FF1200"/>
            </a:solidFill>
          </a:ln>
        </p:spPr>
      </p:sp>
      <p:sp>
        <p:nvSpPr>
          <p:cNvPr id="52" name="TextBox 52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95571" y="1697454"/>
            <a:ext cx="634529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블로그데이터 선정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0148747" y="3500247"/>
            <a:ext cx="2301823" cy="394907"/>
            <a:chOff x="0" y="0"/>
            <a:chExt cx="465712" cy="7989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65712" cy="79899"/>
            </a:xfrm>
            <a:custGeom>
              <a:avLst/>
              <a:gdLst/>
              <a:ahLst/>
              <a:cxnLst/>
              <a:rect l="l" t="t" r="r" b="b"/>
              <a:pathLst>
                <a:path w="465712" h="79899">
                  <a:moveTo>
                    <a:pt x="0" y="0"/>
                  </a:moveTo>
                  <a:lnTo>
                    <a:pt x="465712" y="0"/>
                  </a:lnTo>
                  <a:lnTo>
                    <a:pt x="465712" y="79899"/>
                  </a:lnTo>
                  <a:lnTo>
                    <a:pt x="0" y="79899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081884" y="7447456"/>
            <a:ext cx="1888388" cy="511918"/>
            <a:chOff x="0" y="0"/>
            <a:chExt cx="382065" cy="10357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82065" cy="103573"/>
            </a:xfrm>
            <a:custGeom>
              <a:avLst/>
              <a:gdLst/>
              <a:ahLst/>
              <a:cxnLst/>
              <a:rect l="l" t="t" r="r" b="b"/>
              <a:pathLst>
                <a:path w="382065" h="103573">
                  <a:moveTo>
                    <a:pt x="0" y="0"/>
                  </a:moveTo>
                  <a:lnTo>
                    <a:pt x="382065" y="0"/>
                  </a:lnTo>
                  <a:lnTo>
                    <a:pt x="382065" y="103573"/>
                  </a:lnTo>
                  <a:lnTo>
                    <a:pt x="0" y="103573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0148747" y="6043923"/>
            <a:ext cx="1620935" cy="294612"/>
            <a:chOff x="0" y="0"/>
            <a:chExt cx="327953" cy="5960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27953" cy="59607"/>
            </a:xfrm>
            <a:custGeom>
              <a:avLst/>
              <a:gdLst/>
              <a:ahLst/>
              <a:cxnLst/>
              <a:rect l="l" t="t" r="r" b="b"/>
              <a:pathLst>
                <a:path w="327953" h="59607">
                  <a:moveTo>
                    <a:pt x="0" y="0"/>
                  </a:moveTo>
                  <a:lnTo>
                    <a:pt x="327953" y="0"/>
                  </a:lnTo>
                  <a:lnTo>
                    <a:pt x="327953" y="59607"/>
                  </a:lnTo>
                  <a:lnTo>
                    <a:pt x="0" y="59607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0017479" y="8708562"/>
            <a:ext cx="290152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Bahnschrift SemiLight" panose="020B0502040204020203" pitchFamily="34" charset="0"/>
              </a:rPr>
              <a:t>&lt;마켓컬리 리뷰&gt;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877318" y="8708562"/>
            <a:ext cx="290152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Bahnschrift SemiLight" panose="020B0502040204020203" pitchFamily="34" charset="0"/>
              </a:rPr>
              <a:t>&lt;네이버 블로그&gt;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119436" y="2878711"/>
            <a:ext cx="5957764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블로그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데이터는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리뷰데이터에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비해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시중의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“꿀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스틱”제품의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브랜딩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키워드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가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자세하게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나와서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선정하였음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62092" y="4490003"/>
            <a:ext cx="6522604" cy="4153915"/>
          </a:xfrm>
          <a:custGeom>
            <a:avLst/>
            <a:gdLst/>
            <a:ahLst/>
            <a:cxnLst/>
            <a:rect l="l" t="t" r="r" b="b"/>
            <a:pathLst>
              <a:path w="6522604" h="4153915">
                <a:moveTo>
                  <a:pt x="0" y="0"/>
                </a:moveTo>
                <a:lnTo>
                  <a:pt x="6522604" y="0"/>
                </a:lnTo>
                <a:lnTo>
                  <a:pt x="652260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25106" y="4490003"/>
            <a:ext cx="6635814" cy="4153915"/>
          </a:xfrm>
          <a:custGeom>
            <a:avLst/>
            <a:gdLst/>
            <a:ahLst/>
            <a:cxnLst/>
            <a:rect l="l" t="t" r="r" b="b"/>
            <a:pathLst>
              <a:path w="6635814" h="4153915">
                <a:moveTo>
                  <a:pt x="0" y="0"/>
                </a:moveTo>
                <a:lnTo>
                  <a:pt x="6635814" y="0"/>
                </a:lnTo>
                <a:lnTo>
                  <a:pt x="663581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84696" y="4490003"/>
            <a:ext cx="1540410" cy="4153915"/>
          </a:xfrm>
          <a:custGeom>
            <a:avLst/>
            <a:gdLst/>
            <a:ahLst/>
            <a:cxnLst/>
            <a:rect l="l" t="t" r="r" b="b"/>
            <a:pathLst>
              <a:path w="1540410" h="4153915">
                <a:moveTo>
                  <a:pt x="0" y="0"/>
                </a:moveTo>
                <a:lnTo>
                  <a:pt x="1540410" y="0"/>
                </a:lnTo>
                <a:lnTo>
                  <a:pt x="1540410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60920" y="4490003"/>
            <a:ext cx="1531756" cy="4153915"/>
          </a:xfrm>
          <a:custGeom>
            <a:avLst/>
            <a:gdLst/>
            <a:ahLst/>
            <a:cxnLst/>
            <a:rect l="l" t="t" r="r" b="b"/>
            <a:pathLst>
              <a:path w="1531756" h="4153915">
                <a:moveTo>
                  <a:pt x="0" y="0"/>
                </a:moveTo>
                <a:lnTo>
                  <a:pt x="1531756" y="0"/>
                </a:lnTo>
                <a:lnTo>
                  <a:pt x="1531756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076720" y="4672961"/>
            <a:ext cx="2432442" cy="1893999"/>
            <a:chOff x="0" y="0"/>
            <a:chExt cx="1330692" cy="10361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0692" cy="1036132"/>
            </a:xfrm>
            <a:custGeom>
              <a:avLst/>
              <a:gdLst/>
              <a:ahLst/>
              <a:cxnLst/>
              <a:rect l="l" t="t" r="r" b="b"/>
              <a:pathLst>
                <a:path w="1330692" h="1036132">
                  <a:moveTo>
                    <a:pt x="665346" y="0"/>
                  </a:moveTo>
                  <a:cubicBezTo>
                    <a:pt x="297886" y="0"/>
                    <a:pt x="0" y="231946"/>
                    <a:pt x="0" y="518066"/>
                  </a:cubicBezTo>
                  <a:cubicBezTo>
                    <a:pt x="0" y="804186"/>
                    <a:pt x="297886" y="1036132"/>
                    <a:pt x="665346" y="1036132"/>
                  </a:cubicBezTo>
                  <a:cubicBezTo>
                    <a:pt x="1032807" y="1036132"/>
                    <a:pt x="1330692" y="804186"/>
                    <a:pt x="1330692" y="518066"/>
                  </a:cubicBezTo>
                  <a:cubicBezTo>
                    <a:pt x="1330692" y="231946"/>
                    <a:pt x="1032807" y="0"/>
                    <a:pt x="66534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06544" y="7530237"/>
            <a:ext cx="1990744" cy="1301206"/>
            <a:chOff x="0" y="0"/>
            <a:chExt cx="1330692" cy="8697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0692" cy="869778"/>
            </a:xfrm>
            <a:custGeom>
              <a:avLst/>
              <a:gdLst/>
              <a:ahLst/>
              <a:cxnLst/>
              <a:rect l="l" t="t" r="r" b="b"/>
              <a:pathLst>
                <a:path w="1330692" h="869778">
                  <a:moveTo>
                    <a:pt x="665346" y="0"/>
                  </a:moveTo>
                  <a:cubicBezTo>
                    <a:pt x="297886" y="0"/>
                    <a:pt x="0" y="194706"/>
                    <a:pt x="0" y="434889"/>
                  </a:cubicBezTo>
                  <a:cubicBezTo>
                    <a:pt x="0" y="675072"/>
                    <a:pt x="297886" y="869778"/>
                    <a:pt x="665346" y="869778"/>
                  </a:cubicBezTo>
                  <a:cubicBezTo>
                    <a:pt x="1032807" y="869778"/>
                    <a:pt x="1330692" y="675072"/>
                    <a:pt x="1330692" y="434889"/>
                  </a:cubicBezTo>
                  <a:cubicBezTo>
                    <a:pt x="1330692" y="194706"/>
                    <a:pt x="1032807" y="0"/>
                    <a:pt x="66534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87871" y="4318123"/>
            <a:ext cx="2812710" cy="1952704"/>
            <a:chOff x="0" y="0"/>
            <a:chExt cx="1330692" cy="9238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0692" cy="923824"/>
            </a:xfrm>
            <a:custGeom>
              <a:avLst/>
              <a:gdLst/>
              <a:ahLst/>
              <a:cxnLst/>
              <a:rect l="l" t="t" r="r" b="b"/>
              <a:pathLst>
                <a:path w="1330692" h="923824">
                  <a:moveTo>
                    <a:pt x="665346" y="0"/>
                  </a:moveTo>
                  <a:cubicBezTo>
                    <a:pt x="297886" y="0"/>
                    <a:pt x="0" y="206805"/>
                    <a:pt x="0" y="461912"/>
                  </a:cubicBezTo>
                  <a:cubicBezTo>
                    <a:pt x="0" y="717019"/>
                    <a:pt x="297886" y="923824"/>
                    <a:pt x="665346" y="923824"/>
                  </a:cubicBezTo>
                  <a:cubicBezTo>
                    <a:pt x="1032807" y="923824"/>
                    <a:pt x="1330692" y="717019"/>
                    <a:pt x="1330692" y="461912"/>
                  </a:cubicBezTo>
                  <a:cubicBezTo>
                    <a:pt x="1330692" y="206805"/>
                    <a:pt x="1032807" y="0"/>
                    <a:pt x="66534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55558" y="7246865"/>
            <a:ext cx="2314728" cy="1397052"/>
            <a:chOff x="0" y="0"/>
            <a:chExt cx="1330692" cy="8031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0692" cy="803138"/>
            </a:xfrm>
            <a:custGeom>
              <a:avLst/>
              <a:gdLst/>
              <a:ahLst/>
              <a:cxnLst/>
              <a:rect l="l" t="t" r="r" b="b"/>
              <a:pathLst>
                <a:path w="1330692" h="803138">
                  <a:moveTo>
                    <a:pt x="665346" y="0"/>
                  </a:moveTo>
                  <a:cubicBezTo>
                    <a:pt x="297886" y="0"/>
                    <a:pt x="0" y="179789"/>
                    <a:pt x="0" y="401569"/>
                  </a:cubicBezTo>
                  <a:cubicBezTo>
                    <a:pt x="0" y="623350"/>
                    <a:pt x="297886" y="803138"/>
                    <a:pt x="665346" y="803138"/>
                  </a:cubicBezTo>
                  <a:cubicBezTo>
                    <a:pt x="1032807" y="803138"/>
                    <a:pt x="1330692" y="623350"/>
                    <a:pt x="1330692" y="401569"/>
                  </a:cubicBezTo>
                  <a:cubicBezTo>
                    <a:pt x="1330692" y="179789"/>
                    <a:pt x="1032807" y="0"/>
                    <a:pt x="66534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84696" y="4861792"/>
            <a:ext cx="1540410" cy="237786"/>
            <a:chOff x="0" y="0"/>
            <a:chExt cx="405178" cy="625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584696" y="5265123"/>
            <a:ext cx="1540410" cy="237786"/>
            <a:chOff x="0" y="0"/>
            <a:chExt cx="405178" cy="6254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760920" y="5056688"/>
            <a:ext cx="1540410" cy="237786"/>
            <a:chOff x="0" y="0"/>
            <a:chExt cx="405178" cy="6254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773403" y="5265123"/>
            <a:ext cx="1540410" cy="237786"/>
            <a:chOff x="0" y="0"/>
            <a:chExt cx="405178" cy="6254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740252" y="1646196"/>
            <a:ext cx="14232256" cy="30860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980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방향성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고려해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전체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꿀스틱으로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나눠서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분석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>
              <a:lnSpc>
                <a:spcPts val="140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단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출현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빈도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순위가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비슷하게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나타나며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‘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천연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’, ’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건강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’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키워드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빈도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높음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98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35569" y="1632828"/>
            <a:ext cx="802953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시중의 “꿀 스틱” 제품 키워드</a:t>
            </a:r>
          </a:p>
        </p:txBody>
      </p:sp>
      <p:sp>
        <p:nvSpPr>
          <p:cNvPr id="36" name="Freeform 3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841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988090" y="8959533"/>
            <a:ext cx="4746665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Bahnschrift SemiLight" panose="020B0502040204020203" pitchFamily="34" charset="0"/>
              </a:rPr>
              <a:t>&lt;네이버 블로그 전체 데이터&gt;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169461" y="8959533"/>
            <a:ext cx="6777871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Bahnschrift SemiLight" panose="020B0502040204020203" pitchFamily="34" charset="0"/>
              </a:rPr>
              <a:t>&lt;네이버 블로그 제주 키워드 사용 데이터&gt;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5" name="TextBox 5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60" name="TextBox 6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62" name="Group 6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65" name="TextBox 65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66" name="AutoShape 6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7" name="AutoShape 6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8" name="AutoShape 6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9" name="AutoShape 6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0" name="AutoShape 7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71" name="Group 71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72" name="Group 7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74" name="Freeform 7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5" name="TextBox 75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13558397" y="1661403"/>
            <a:ext cx="2414111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Bahnschrift SemiLight" panose="020B0502040204020203" pitchFamily="34" charset="0"/>
                <a:ea typeface="Source Han Sans KR Light"/>
              </a:rPr>
              <a:t>브랜딩 이미 짜여짐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154035" y="4759140"/>
            <a:ext cx="11209342" cy="3456625"/>
          </a:xfrm>
          <a:custGeom>
            <a:avLst/>
            <a:gdLst/>
            <a:ahLst/>
            <a:cxnLst/>
            <a:rect l="l" t="t" r="r" b="b"/>
            <a:pathLst>
              <a:path w="11209342" h="3456625">
                <a:moveTo>
                  <a:pt x="0" y="0"/>
                </a:moveTo>
                <a:lnTo>
                  <a:pt x="11209342" y="0"/>
                </a:lnTo>
                <a:lnTo>
                  <a:pt x="11209342" y="3456626"/>
                </a:lnTo>
                <a:lnTo>
                  <a:pt x="0" y="34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5571" y="1682046"/>
            <a:ext cx="443198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탄소 동위원소비란?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20440" y="2525841"/>
            <a:ext cx="13290599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천연 키워드가 들어간 블로그 글 중 탄소 키워드가 상위에 보이며 탄소는 탄소 동위원소비를 일컫는 키워드.</a:t>
            </a:r>
          </a:p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탄소 동위원소비란 쉽게 말해 ‘천연꿀의 값’</a:t>
            </a:r>
          </a:p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탄소 동위원소비의 값이 낮을수록 좋은 꿀.</a:t>
            </a:r>
          </a:p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식약처 기준으로는 -23.5%, 한국양봉농협 기준으로는 -22.5%</a:t>
            </a:r>
          </a:p>
        </p:txBody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68947" y="2689881"/>
            <a:ext cx="1607294" cy="6051560"/>
          </a:xfrm>
          <a:custGeom>
            <a:avLst/>
            <a:gdLst/>
            <a:ahLst/>
            <a:cxnLst/>
            <a:rect l="l" t="t" r="r" b="b"/>
            <a:pathLst>
              <a:path w="1607294" h="6051560">
                <a:moveTo>
                  <a:pt x="0" y="0"/>
                </a:moveTo>
                <a:lnTo>
                  <a:pt x="1607294" y="0"/>
                </a:lnTo>
                <a:lnTo>
                  <a:pt x="1607294" y="6051560"/>
                </a:lnTo>
                <a:lnTo>
                  <a:pt x="0" y="6051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84447" y="3008204"/>
            <a:ext cx="1208239" cy="287553"/>
            <a:chOff x="0" y="0"/>
            <a:chExt cx="408490" cy="97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8490" cy="97218"/>
            </a:xfrm>
            <a:custGeom>
              <a:avLst/>
              <a:gdLst/>
              <a:ahLst/>
              <a:cxnLst/>
              <a:rect l="l" t="t" r="r" b="b"/>
              <a:pathLst>
                <a:path w="408490" h="97218">
                  <a:moveTo>
                    <a:pt x="0" y="0"/>
                  </a:moveTo>
                  <a:lnTo>
                    <a:pt x="408490" y="0"/>
                  </a:lnTo>
                  <a:lnTo>
                    <a:pt x="408490" y="97218"/>
                  </a:lnTo>
                  <a:lnTo>
                    <a:pt x="0" y="97218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447" y="5895061"/>
            <a:ext cx="1208239" cy="287553"/>
            <a:chOff x="0" y="0"/>
            <a:chExt cx="408490" cy="97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8490" cy="97218"/>
            </a:xfrm>
            <a:custGeom>
              <a:avLst/>
              <a:gdLst/>
              <a:ahLst/>
              <a:cxnLst/>
              <a:rect l="l" t="t" r="r" b="b"/>
              <a:pathLst>
                <a:path w="408490" h="97218">
                  <a:moveTo>
                    <a:pt x="0" y="0"/>
                  </a:moveTo>
                  <a:lnTo>
                    <a:pt x="408490" y="0"/>
                  </a:lnTo>
                  <a:lnTo>
                    <a:pt x="408490" y="97218"/>
                  </a:lnTo>
                  <a:lnTo>
                    <a:pt x="0" y="97218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0" y="8817641"/>
            <a:ext cx="6242194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천연키워드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사용한블로그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빈도분석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003094" y="8149091"/>
            <a:ext cx="6242194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Bahnschrift SemiLight" panose="020B0502040204020203" pitchFamily="34" charset="0"/>
              </a:rPr>
              <a:t>&lt;탄소 동위원소비 분류표&gt;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823829" y="4754558"/>
            <a:ext cx="6958493" cy="3726799"/>
          </a:xfrm>
          <a:custGeom>
            <a:avLst/>
            <a:gdLst/>
            <a:ahLst/>
            <a:cxnLst/>
            <a:rect l="l" t="t" r="r" b="b"/>
            <a:pathLst>
              <a:path w="6958493" h="3726799">
                <a:moveTo>
                  <a:pt x="0" y="0"/>
                </a:moveTo>
                <a:lnTo>
                  <a:pt x="6958493" y="0"/>
                </a:lnTo>
                <a:lnTo>
                  <a:pt x="6958493" y="3726798"/>
                </a:lnTo>
                <a:lnTo>
                  <a:pt x="0" y="3726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16" t="-1240" r="-19503"/>
            </a:stretch>
          </a:blipFill>
          <a:ln w="38100">
            <a:solidFill>
              <a:srgbClr val="000000"/>
            </a:solidFill>
          </a:ln>
        </p:spPr>
      </p:sp>
      <p:sp>
        <p:nvSpPr>
          <p:cNvPr id="5" name="Freeform 5"/>
          <p:cNvSpPr/>
          <p:nvPr/>
        </p:nvSpPr>
        <p:spPr>
          <a:xfrm>
            <a:off x="13408091" y="2905118"/>
            <a:ext cx="3737860" cy="2948547"/>
          </a:xfrm>
          <a:custGeom>
            <a:avLst/>
            <a:gdLst/>
            <a:ahLst/>
            <a:cxnLst/>
            <a:rect l="l" t="t" r="r" b="b"/>
            <a:pathLst>
              <a:path w="3737860" h="2948547">
                <a:moveTo>
                  <a:pt x="0" y="0"/>
                </a:moveTo>
                <a:lnTo>
                  <a:pt x="3737860" y="0"/>
                </a:lnTo>
                <a:lnTo>
                  <a:pt x="3737860" y="2948547"/>
                </a:lnTo>
                <a:lnTo>
                  <a:pt x="0" y="294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16" t="-5163" r="-37538"/>
            </a:stretch>
          </a:blipFill>
          <a:ln w="19050">
            <a:solidFill>
              <a:srgbClr val="FF1200"/>
            </a:solidFill>
          </a:ln>
        </p:spPr>
      </p:sp>
      <p:grpSp>
        <p:nvGrpSpPr>
          <p:cNvPr id="6" name="Group 6"/>
          <p:cNvGrpSpPr/>
          <p:nvPr/>
        </p:nvGrpSpPr>
        <p:grpSpPr>
          <a:xfrm>
            <a:off x="8002124" y="4852830"/>
            <a:ext cx="1567100" cy="1334448"/>
            <a:chOff x="0" y="0"/>
            <a:chExt cx="408490" cy="3478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8490" cy="347846"/>
            </a:xfrm>
            <a:custGeom>
              <a:avLst/>
              <a:gdLst/>
              <a:ahLst/>
              <a:cxnLst/>
              <a:rect l="l" t="t" r="r" b="b"/>
              <a:pathLst>
                <a:path w="408490" h="347846">
                  <a:moveTo>
                    <a:pt x="0" y="0"/>
                  </a:moveTo>
                  <a:lnTo>
                    <a:pt x="408490" y="0"/>
                  </a:lnTo>
                  <a:lnTo>
                    <a:pt x="408490" y="347846"/>
                  </a:lnTo>
                  <a:lnTo>
                    <a:pt x="0" y="3478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9569224" y="4379392"/>
            <a:ext cx="3838866" cy="1140662"/>
          </a:xfrm>
          <a:prstGeom prst="line">
            <a:avLst/>
          </a:prstGeom>
          <a:ln w="9525" cap="flat">
            <a:solidFill>
              <a:srgbClr val="FF12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3408091" y="6032184"/>
            <a:ext cx="3737860" cy="3062137"/>
          </a:xfrm>
          <a:custGeom>
            <a:avLst/>
            <a:gdLst/>
            <a:ahLst/>
            <a:cxnLst/>
            <a:rect l="l" t="t" r="r" b="b"/>
            <a:pathLst>
              <a:path w="3737860" h="3062137">
                <a:moveTo>
                  <a:pt x="0" y="0"/>
                </a:moveTo>
                <a:lnTo>
                  <a:pt x="3737860" y="0"/>
                </a:lnTo>
                <a:lnTo>
                  <a:pt x="3737860" y="3062137"/>
                </a:lnTo>
                <a:lnTo>
                  <a:pt x="0" y="3062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>
            <a:solidFill>
              <a:srgbClr val="FF1200"/>
            </a:solidFill>
          </a:ln>
        </p:spPr>
      </p:sp>
      <p:sp>
        <p:nvSpPr>
          <p:cNvPr id="11" name="Freeform 11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537762" y="6187278"/>
            <a:ext cx="1567100" cy="1334448"/>
            <a:chOff x="0" y="0"/>
            <a:chExt cx="408490" cy="3478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8490" cy="347846"/>
            </a:xfrm>
            <a:custGeom>
              <a:avLst/>
              <a:gdLst/>
              <a:ahLst/>
              <a:cxnLst/>
              <a:rect l="l" t="t" r="r" b="b"/>
              <a:pathLst>
                <a:path w="408490" h="347846">
                  <a:moveTo>
                    <a:pt x="0" y="0"/>
                  </a:moveTo>
                  <a:lnTo>
                    <a:pt x="408490" y="0"/>
                  </a:lnTo>
                  <a:lnTo>
                    <a:pt x="408490" y="347846"/>
                  </a:lnTo>
                  <a:lnTo>
                    <a:pt x="0" y="3478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104863" y="6854502"/>
            <a:ext cx="5303228" cy="708750"/>
          </a:xfrm>
          <a:prstGeom prst="line">
            <a:avLst/>
          </a:prstGeom>
          <a:ln w="9525" cap="flat">
            <a:solidFill>
              <a:srgbClr val="FF12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7" name="Group 17"/>
          <p:cNvGrpSpPr/>
          <p:nvPr/>
        </p:nvGrpSpPr>
        <p:grpSpPr>
          <a:xfrm>
            <a:off x="14500798" y="6693810"/>
            <a:ext cx="468377" cy="46837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71712" y="1686455"/>
            <a:ext cx="580417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시중제품 키워드 연관분석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387607" y="7968215"/>
            <a:ext cx="573310" cy="522257"/>
            <a:chOff x="0" y="0"/>
            <a:chExt cx="812800" cy="7404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40419"/>
            </a:xfrm>
            <a:custGeom>
              <a:avLst/>
              <a:gdLst/>
              <a:ahLst/>
              <a:cxnLst/>
              <a:rect l="l" t="t" r="r" b="b"/>
              <a:pathLst>
                <a:path w="812800" h="740419">
                  <a:moveTo>
                    <a:pt x="406400" y="0"/>
                  </a:moveTo>
                  <a:cubicBezTo>
                    <a:pt x="181951" y="0"/>
                    <a:pt x="0" y="165749"/>
                    <a:pt x="0" y="370210"/>
                  </a:cubicBezTo>
                  <a:cubicBezTo>
                    <a:pt x="0" y="574671"/>
                    <a:pt x="181951" y="740419"/>
                    <a:pt x="406400" y="740419"/>
                  </a:cubicBezTo>
                  <a:cubicBezTo>
                    <a:pt x="630849" y="740419"/>
                    <a:pt x="812800" y="574671"/>
                    <a:pt x="812800" y="370210"/>
                  </a:cubicBezTo>
                  <a:cubicBezTo>
                    <a:pt x="812800" y="165749"/>
                    <a:pt x="630849" y="0"/>
                    <a:pt x="40640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917185" y="3417848"/>
            <a:ext cx="561200" cy="289277"/>
            <a:chOff x="0" y="0"/>
            <a:chExt cx="157684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76840" cy="812800"/>
            </a:xfrm>
            <a:custGeom>
              <a:avLst/>
              <a:gdLst/>
              <a:ahLst/>
              <a:cxnLst/>
              <a:rect l="l" t="t" r="r" b="b"/>
              <a:pathLst>
                <a:path w="1576840" h="812800">
                  <a:moveTo>
                    <a:pt x="788420" y="0"/>
                  </a:moveTo>
                  <a:cubicBezTo>
                    <a:pt x="352988" y="0"/>
                    <a:pt x="0" y="181951"/>
                    <a:pt x="0" y="406400"/>
                  </a:cubicBezTo>
                  <a:cubicBezTo>
                    <a:pt x="0" y="630849"/>
                    <a:pt x="352988" y="812800"/>
                    <a:pt x="788420" y="812800"/>
                  </a:cubicBezTo>
                  <a:cubicBezTo>
                    <a:pt x="1223852" y="812800"/>
                    <a:pt x="1576840" y="630849"/>
                    <a:pt x="1576840" y="406400"/>
                  </a:cubicBezTo>
                  <a:cubicBezTo>
                    <a:pt x="1576840" y="181951"/>
                    <a:pt x="1223852" y="0"/>
                    <a:pt x="78842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912571" y="4027055"/>
            <a:ext cx="822416" cy="468377"/>
            <a:chOff x="0" y="0"/>
            <a:chExt cx="1427182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7182" cy="812800"/>
            </a:xfrm>
            <a:custGeom>
              <a:avLst/>
              <a:gdLst/>
              <a:ahLst/>
              <a:cxnLst/>
              <a:rect l="l" t="t" r="r" b="b"/>
              <a:pathLst>
                <a:path w="1427182" h="812800">
                  <a:moveTo>
                    <a:pt x="713591" y="0"/>
                  </a:moveTo>
                  <a:cubicBezTo>
                    <a:pt x="319486" y="0"/>
                    <a:pt x="0" y="181951"/>
                    <a:pt x="0" y="406400"/>
                  </a:cubicBezTo>
                  <a:cubicBezTo>
                    <a:pt x="0" y="630849"/>
                    <a:pt x="319486" y="812800"/>
                    <a:pt x="713591" y="812800"/>
                  </a:cubicBezTo>
                  <a:cubicBezTo>
                    <a:pt x="1107697" y="812800"/>
                    <a:pt x="1427182" y="630849"/>
                    <a:pt x="1427182" y="406400"/>
                  </a:cubicBezTo>
                  <a:cubicBezTo>
                    <a:pt x="1427182" y="181951"/>
                    <a:pt x="1107697" y="0"/>
                    <a:pt x="71359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53740" y="1858087"/>
            <a:ext cx="12865664" cy="30860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980"/>
              </a:lnSpc>
            </a:pPr>
            <a:endParaRPr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천연과 건강의 연관성이 가깝고 탄소 동위원소비가 프리미엄과 품질에 가깝게 나타남.</a:t>
            </a:r>
          </a:p>
          <a:p>
            <a:pPr>
              <a:lnSpc>
                <a:spcPts val="419"/>
              </a:lnSpc>
            </a:pPr>
            <a:endParaRPr lang="en-US" sz="240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천연은 천연 벌꿀로 가장 많이 사용되며 천연 벌꿀을 통해 건강을 강조하고자 함.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판매자는 탄소 동위원소비로 천연 벌꿀에 대한 품질을 강조하므로 천연 벌꿀에 중요 키워드임.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631973" y="3830949"/>
            <a:ext cx="293316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2"/>
              </a:lnSpc>
              <a:spcBef>
                <a:spcPct val="0"/>
              </a:spcBef>
            </a:pPr>
            <a:r>
              <a:rPr lang="en-US" sz="1330">
                <a:solidFill>
                  <a:srgbClr val="000000">
                    <a:alpha val="53725"/>
                  </a:srgbClr>
                </a:solidFill>
                <a:latin typeface="Bahnschrift SemiLight" panose="020B0502040204020203" pitchFamily="34" charset="0"/>
                <a:ea typeface="Source Han Sans KR"/>
              </a:rPr>
              <a:t>비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60" name="AutoShape 6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6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4" name="AutoShape 6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5" name="Group 6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9" name="TextBox 6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21560" y="1400680"/>
            <a:ext cx="4805126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1"/>
              </a:lnSpc>
            </a:pPr>
            <a:r>
              <a:rPr lang="en-US" sz="4279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제주키워드를 사용한</a:t>
            </a:r>
          </a:p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블로그 키워드</a:t>
            </a:r>
          </a:p>
        </p:txBody>
      </p:sp>
      <p:sp>
        <p:nvSpPr>
          <p:cNvPr id="5" name="Freeform 5"/>
          <p:cNvSpPr/>
          <p:nvPr/>
        </p:nvSpPr>
        <p:spPr>
          <a:xfrm>
            <a:off x="1007580" y="4725981"/>
            <a:ext cx="6522604" cy="4153915"/>
          </a:xfrm>
          <a:custGeom>
            <a:avLst/>
            <a:gdLst/>
            <a:ahLst/>
            <a:cxnLst/>
            <a:rect l="l" t="t" r="r" b="b"/>
            <a:pathLst>
              <a:path w="6522604" h="4153915">
                <a:moveTo>
                  <a:pt x="0" y="0"/>
                </a:moveTo>
                <a:lnTo>
                  <a:pt x="6522604" y="0"/>
                </a:lnTo>
                <a:lnTo>
                  <a:pt x="652260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70594" y="4725981"/>
            <a:ext cx="6635814" cy="4153915"/>
          </a:xfrm>
          <a:custGeom>
            <a:avLst/>
            <a:gdLst/>
            <a:ahLst/>
            <a:cxnLst/>
            <a:rect l="l" t="t" r="r" b="b"/>
            <a:pathLst>
              <a:path w="6635814" h="4153915">
                <a:moveTo>
                  <a:pt x="0" y="0"/>
                </a:moveTo>
                <a:lnTo>
                  <a:pt x="6635813" y="0"/>
                </a:lnTo>
                <a:lnTo>
                  <a:pt x="6635813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30184" y="4725981"/>
            <a:ext cx="1540410" cy="4153915"/>
          </a:xfrm>
          <a:custGeom>
            <a:avLst/>
            <a:gdLst/>
            <a:ahLst/>
            <a:cxnLst/>
            <a:rect l="l" t="t" r="r" b="b"/>
            <a:pathLst>
              <a:path w="1540410" h="4153915">
                <a:moveTo>
                  <a:pt x="0" y="0"/>
                </a:moveTo>
                <a:lnTo>
                  <a:pt x="1540410" y="0"/>
                </a:lnTo>
                <a:lnTo>
                  <a:pt x="1540410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06407" y="4725981"/>
            <a:ext cx="1531756" cy="4153915"/>
          </a:xfrm>
          <a:custGeom>
            <a:avLst/>
            <a:gdLst/>
            <a:ahLst/>
            <a:cxnLst/>
            <a:rect l="l" t="t" r="r" b="b"/>
            <a:pathLst>
              <a:path w="1531756" h="4153915">
                <a:moveTo>
                  <a:pt x="0" y="0"/>
                </a:moveTo>
                <a:lnTo>
                  <a:pt x="1531756" y="0"/>
                </a:lnTo>
                <a:lnTo>
                  <a:pt x="1531756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828602" y="5728224"/>
            <a:ext cx="1229617" cy="1005704"/>
            <a:chOff x="0" y="0"/>
            <a:chExt cx="1024900" cy="8382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4900" cy="838266"/>
            </a:xfrm>
            <a:custGeom>
              <a:avLst/>
              <a:gdLst/>
              <a:ahLst/>
              <a:cxnLst/>
              <a:rect l="l" t="t" r="r" b="b"/>
              <a:pathLst>
                <a:path w="1024900" h="838266">
                  <a:moveTo>
                    <a:pt x="512450" y="0"/>
                  </a:moveTo>
                  <a:cubicBezTo>
                    <a:pt x="229432" y="0"/>
                    <a:pt x="0" y="187652"/>
                    <a:pt x="0" y="419133"/>
                  </a:cubicBezTo>
                  <a:cubicBezTo>
                    <a:pt x="0" y="650614"/>
                    <a:pt x="229432" y="838266"/>
                    <a:pt x="512450" y="838266"/>
                  </a:cubicBezTo>
                  <a:cubicBezTo>
                    <a:pt x="795468" y="838266"/>
                    <a:pt x="1024900" y="650614"/>
                    <a:pt x="1024900" y="419133"/>
                  </a:cubicBezTo>
                  <a:cubicBezTo>
                    <a:pt x="1024900" y="187652"/>
                    <a:pt x="795468" y="0"/>
                    <a:pt x="51245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19223" y="7826432"/>
            <a:ext cx="2812710" cy="1085475"/>
            <a:chOff x="0" y="0"/>
            <a:chExt cx="1330692" cy="5135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0692" cy="513538"/>
            </a:xfrm>
            <a:custGeom>
              <a:avLst/>
              <a:gdLst/>
              <a:ahLst/>
              <a:cxnLst/>
              <a:rect l="l" t="t" r="r" b="b"/>
              <a:pathLst>
                <a:path w="1330692" h="513538">
                  <a:moveTo>
                    <a:pt x="665346" y="0"/>
                  </a:moveTo>
                  <a:cubicBezTo>
                    <a:pt x="297886" y="0"/>
                    <a:pt x="0" y="114959"/>
                    <a:pt x="0" y="256769"/>
                  </a:cubicBezTo>
                  <a:cubicBezTo>
                    <a:pt x="0" y="398579"/>
                    <a:pt x="297886" y="513538"/>
                    <a:pt x="665346" y="513538"/>
                  </a:cubicBezTo>
                  <a:cubicBezTo>
                    <a:pt x="1032807" y="513538"/>
                    <a:pt x="1330692" y="398579"/>
                    <a:pt x="1330692" y="256769"/>
                  </a:cubicBezTo>
                  <a:cubicBezTo>
                    <a:pt x="1330692" y="114959"/>
                    <a:pt x="1032807" y="0"/>
                    <a:pt x="66534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70594" y="4645688"/>
            <a:ext cx="680482" cy="2088241"/>
            <a:chOff x="0" y="0"/>
            <a:chExt cx="391196" cy="12004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1196" cy="1200489"/>
            </a:xfrm>
            <a:custGeom>
              <a:avLst/>
              <a:gdLst/>
              <a:ahLst/>
              <a:cxnLst/>
              <a:rect l="l" t="t" r="r" b="b"/>
              <a:pathLst>
                <a:path w="391196" h="1200489">
                  <a:moveTo>
                    <a:pt x="195598" y="0"/>
                  </a:moveTo>
                  <a:cubicBezTo>
                    <a:pt x="87572" y="0"/>
                    <a:pt x="0" y="268739"/>
                    <a:pt x="0" y="600245"/>
                  </a:cubicBezTo>
                  <a:cubicBezTo>
                    <a:pt x="0" y="931751"/>
                    <a:pt x="87572" y="1200489"/>
                    <a:pt x="195598" y="1200489"/>
                  </a:cubicBezTo>
                  <a:cubicBezTo>
                    <a:pt x="303624" y="1200489"/>
                    <a:pt x="391196" y="931751"/>
                    <a:pt x="391196" y="600245"/>
                  </a:cubicBezTo>
                  <a:cubicBezTo>
                    <a:pt x="391196" y="268739"/>
                    <a:pt x="303624" y="0"/>
                    <a:pt x="195598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718890" y="5884860"/>
            <a:ext cx="1540410" cy="237786"/>
            <a:chOff x="0" y="0"/>
            <a:chExt cx="405178" cy="6254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706407" y="7272097"/>
            <a:ext cx="1540410" cy="237786"/>
            <a:chOff x="0" y="0"/>
            <a:chExt cx="405178" cy="625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702080" y="8062477"/>
            <a:ext cx="1540410" cy="237786"/>
            <a:chOff x="0" y="0"/>
            <a:chExt cx="405178" cy="6254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35770" y="2034566"/>
            <a:ext cx="17156422" cy="30860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980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방향성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고려해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일반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꿀스틱으로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나눠서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분석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키워드를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사용한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‘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한라산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’, ’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제주도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’, ’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감귤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’ 등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제주지역의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지형이나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특산물의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키워드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사용함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 </a:t>
            </a: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841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00037" y="8941638"/>
            <a:ext cx="4746665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네이버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블로그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전체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70999" y="8959533"/>
            <a:ext cx="6777871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네이버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블로그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제주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키워드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사용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데이터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60" name="AutoShape 6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6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4" name="AutoShape 6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5" name="Group 6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9" name="TextBox 6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4229253" y="1303363"/>
            <a:ext cx="2795449" cy="1802641"/>
          </a:xfrm>
          <a:custGeom>
            <a:avLst/>
            <a:gdLst/>
            <a:ahLst/>
            <a:cxnLst/>
            <a:rect l="l" t="t" r="r" b="b"/>
            <a:pathLst>
              <a:path w="2795449" h="1802641">
                <a:moveTo>
                  <a:pt x="0" y="0"/>
                </a:moveTo>
                <a:lnTo>
                  <a:pt x="2795449" y="0"/>
                </a:lnTo>
                <a:lnTo>
                  <a:pt x="2795449" y="1802641"/>
                </a:lnTo>
                <a:lnTo>
                  <a:pt x="0" y="1802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27685" y="3361495"/>
            <a:ext cx="2797017" cy="2541501"/>
          </a:xfrm>
          <a:custGeom>
            <a:avLst/>
            <a:gdLst/>
            <a:ahLst/>
            <a:cxnLst/>
            <a:rect l="l" t="t" r="r" b="b"/>
            <a:pathLst>
              <a:path w="2797017" h="2541501">
                <a:moveTo>
                  <a:pt x="0" y="0"/>
                </a:moveTo>
                <a:lnTo>
                  <a:pt x="2797017" y="0"/>
                </a:lnTo>
                <a:lnTo>
                  <a:pt x="2797017" y="2541501"/>
                </a:lnTo>
                <a:lnTo>
                  <a:pt x="0" y="2541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383" b="-538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29253" y="6203026"/>
            <a:ext cx="2795449" cy="2964967"/>
          </a:xfrm>
          <a:custGeom>
            <a:avLst/>
            <a:gdLst/>
            <a:ahLst/>
            <a:cxnLst/>
            <a:rect l="l" t="t" r="r" b="b"/>
            <a:pathLst>
              <a:path w="2795449" h="2964967">
                <a:moveTo>
                  <a:pt x="0" y="0"/>
                </a:moveTo>
                <a:lnTo>
                  <a:pt x="2795449" y="0"/>
                </a:lnTo>
                <a:lnTo>
                  <a:pt x="2795449" y="2964966"/>
                </a:lnTo>
                <a:lnTo>
                  <a:pt x="0" y="296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329" b="-123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743" y="2568325"/>
            <a:ext cx="13952276" cy="6043961"/>
          </a:xfrm>
          <a:custGeom>
            <a:avLst/>
            <a:gdLst/>
            <a:ahLst/>
            <a:cxnLst/>
            <a:rect l="l" t="t" r="r" b="b"/>
            <a:pathLst>
              <a:path w="13952276" h="6043961">
                <a:moveTo>
                  <a:pt x="0" y="0"/>
                </a:moveTo>
                <a:lnTo>
                  <a:pt x="13952276" y="0"/>
                </a:lnTo>
                <a:lnTo>
                  <a:pt x="13952276" y="6043961"/>
                </a:lnTo>
                <a:lnTo>
                  <a:pt x="0" y="6043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583" t="-15066" r="-36748" b="-1747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15439" y="1400680"/>
            <a:ext cx="445639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제주 꿀스틱 실제 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29253" y="3077429"/>
            <a:ext cx="279544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1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Bahnschrift SemiLight" panose="020B0502040204020203" pitchFamily="34" charset="0"/>
              </a:rPr>
              <a:t>&lt;제주벌꿀영농조합&gt;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29253" y="5874421"/>
            <a:ext cx="279544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1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Bahnschrift SemiLight" panose="020B0502040204020203" pitchFamily="34" charset="0"/>
              </a:rPr>
              <a:t>&lt;꿀먹은 한라산&gt;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9253" y="9139417"/>
            <a:ext cx="279544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1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Bahnschrift SemiLight" panose="020B0502040204020203" pitchFamily="34" charset="0"/>
              </a:rPr>
              <a:t>&lt;제주 가시아방&gt;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156548" y="5309790"/>
            <a:ext cx="2113036" cy="2604640"/>
          </a:xfrm>
          <a:custGeom>
            <a:avLst/>
            <a:gdLst/>
            <a:ahLst/>
            <a:cxnLst/>
            <a:rect l="l" t="t" r="r" b="b"/>
            <a:pathLst>
              <a:path w="2113036" h="2604640">
                <a:moveTo>
                  <a:pt x="0" y="0"/>
                </a:moveTo>
                <a:lnTo>
                  <a:pt x="2113036" y="0"/>
                </a:lnTo>
                <a:lnTo>
                  <a:pt x="2113036" y="2604641"/>
                </a:lnTo>
                <a:lnTo>
                  <a:pt x="0" y="2604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32500" y="5308416"/>
            <a:ext cx="3019998" cy="2604640"/>
          </a:xfrm>
          <a:custGeom>
            <a:avLst/>
            <a:gdLst/>
            <a:ahLst/>
            <a:cxnLst/>
            <a:rect l="l" t="t" r="r" b="b"/>
            <a:pathLst>
              <a:path w="3019998" h="2604640">
                <a:moveTo>
                  <a:pt x="0" y="0"/>
                </a:moveTo>
                <a:lnTo>
                  <a:pt x="3019999" y="0"/>
                </a:lnTo>
                <a:lnTo>
                  <a:pt x="3019999" y="2604641"/>
                </a:lnTo>
                <a:lnTo>
                  <a:pt x="0" y="2604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07564" y="5309790"/>
            <a:ext cx="3318632" cy="2604640"/>
          </a:xfrm>
          <a:custGeom>
            <a:avLst/>
            <a:gdLst/>
            <a:ahLst/>
            <a:cxnLst/>
            <a:rect l="l" t="t" r="r" b="b"/>
            <a:pathLst>
              <a:path w="3318632" h="2604640">
                <a:moveTo>
                  <a:pt x="0" y="0"/>
                </a:moveTo>
                <a:lnTo>
                  <a:pt x="3318631" y="0"/>
                </a:lnTo>
                <a:lnTo>
                  <a:pt x="3318631" y="2604641"/>
                </a:lnTo>
                <a:lnTo>
                  <a:pt x="0" y="26046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035490" y="5320155"/>
            <a:ext cx="2102046" cy="2583911"/>
          </a:xfrm>
          <a:custGeom>
            <a:avLst/>
            <a:gdLst/>
            <a:ahLst/>
            <a:cxnLst/>
            <a:rect l="l" t="t" r="r" b="b"/>
            <a:pathLst>
              <a:path w="2102046" h="2583911">
                <a:moveTo>
                  <a:pt x="0" y="0"/>
                </a:moveTo>
                <a:lnTo>
                  <a:pt x="2102047" y="0"/>
                </a:lnTo>
                <a:lnTo>
                  <a:pt x="2102047" y="2583911"/>
                </a:lnTo>
                <a:lnTo>
                  <a:pt x="0" y="2583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13513" y="8403847"/>
            <a:ext cx="427029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6">
                <a:solidFill>
                  <a:srgbClr val="000000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3096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  <a:hlinkClick r:id="rId9" tooltip="https://cr3.shopping.naver.com/v2/bridge/searchGate?query=%EC%A0%9C%EC%A3%BC+%EC%98%A4%EC%84%A4%EB%A1%9D+%EC%BD%A4%EB%B6%80%EC%B0%A8+%EC%A0%9C%EC%A3%BC%EC%98%81%EA%B7%A4&amp;nv_mid=86509054104&amp;cat_id=50002384&amp;h=251c14bf9d21b44c1fc67556ad4c8e08a8fda0e3&amp;t=LM3QJBAN&amp;frm=NVSCPRO"/>
              </a:rPr>
              <a:t>오설록 콤부차 제주영귤</a:t>
            </a:r>
            <a:r>
              <a:rPr lang="en-US" sz="3096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00897" y="8425727"/>
            <a:ext cx="235327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Bahnschrift SemiLight" panose="020B0502040204020203" pitchFamily="34" charset="0"/>
              </a:rPr>
              <a:t>&lt;제주 삼다수&gt;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689" y="1700302"/>
            <a:ext cx="776349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제주 키워드의 브랜딩 성공 사례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4863" y="3685006"/>
            <a:ext cx="14655804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제품과 제주의 천연자연의 ‘천연’,’건강’의 키워드와 일치시켜 성공적인 브랜딩 사례로 판단함.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417042" y="1533715"/>
            <a:ext cx="10382171" cy="7790976"/>
          </a:xfrm>
          <a:custGeom>
            <a:avLst/>
            <a:gdLst/>
            <a:ahLst/>
            <a:cxnLst/>
            <a:rect l="l" t="t" r="r" b="b"/>
            <a:pathLst>
              <a:path w="10382171" h="7790976">
                <a:moveTo>
                  <a:pt x="0" y="0"/>
                </a:moveTo>
                <a:lnTo>
                  <a:pt x="10382171" y="0"/>
                </a:lnTo>
                <a:lnTo>
                  <a:pt x="10382171" y="7790976"/>
                </a:lnTo>
                <a:lnTo>
                  <a:pt x="0" y="779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79123" y="3164027"/>
            <a:ext cx="10640206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재구매율</a:t>
            </a:r>
            <a:endParaRPr lang="en-US" sz="22713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492651"/>
            <a:ext cx="15125225" cy="31222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첨가물에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선호가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제품의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구매로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이어짐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799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첨가물을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고려할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경우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대중적이고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선호도가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높은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첨가물이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적합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799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799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358862" y="4634743"/>
            <a:ext cx="7785243" cy="3401492"/>
            <a:chOff x="0" y="0"/>
            <a:chExt cx="10380324" cy="45353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35322" cy="4535322"/>
            </a:xfrm>
            <a:custGeom>
              <a:avLst/>
              <a:gdLst/>
              <a:ahLst/>
              <a:cxnLst/>
              <a:rect l="l" t="t" r="r" b="b"/>
              <a:pathLst>
                <a:path w="4535322" h="4535322">
                  <a:moveTo>
                    <a:pt x="0" y="0"/>
                  </a:moveTo>
                  <a:lnTo>
                    <a:pt x="4535322" y="0"/>
                  </a:lnTo>
                  <a:lnTo>
                    <a:pt x="4535322" y="4535322"/>
                  </a:lnTo>
                  <a:lnTo>
                    <a:pt x="0" y="453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535322" y="386823"/>
              <a:ext cx="5845002" cy="4005545"/>
            </a:xfrm>
            <a:custGeom>
              <a:avLst/>
              <a:gdLst/>
              <a:ahLst/>
              <a:cxnLst/>
              <a:rect l="l" t="t" r="r" b="b"/>
              <a:pathLst>
                <a:path w="5845002" h="4005545">
                  <a:moveTo>
                    <a:pt x="0" y="0"/>
                  </a:moveTo>
                  <a:lnTo>
                    <a:pt x="5845002" y="0"/>
                  </a:lnTo>
                  <a:lnTo>
                    <a:pt x="5845002" y="4005545"/>
                  </a:lnTo>
                  <a:lnTo>
                    <a:pt x="0" y="4005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5571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첨가물 제안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682078"/>
            <a:ext cx="13220225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/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꿀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스틱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구매자들은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일반적으로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꿀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스틱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활용시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음료에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가장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많이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활용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음료와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꿀의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비율가이드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제공으로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기존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꿀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스틱의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양에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대한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불편사항을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개선할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수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있음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. </a:t>
            </a:r>
          </a:p>
          <a:p>
            <a:pPr>
              <a:lnSpc>
                <a:spcPts val="419"/>
              </a:lnSpc>
            </a:pPr>
            <a:endParaRPr lang="en-US" sz="2799" dirty="0">
              <a:solidFill>
                <a:srgbClr val="000000"/>
              </a:solidFill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799" dirty="0">
              <a:solidFill>
                <a:srgbClr val="000000"/>
              </a:solidFill>
              <a:ea typeface="Source Han Sans KR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95571" y="4904744"/>
            <a:ext cx="7132048" cy="4643527"/>
          </a:xfrm>
          <a:custGeom>
            <a:avLst/>
            <a:gdLst/>
            <a:ahLst/>
            <a:cxnLst/>
            <a:rect l="l" t="t" r="r" b="b"/>
            <a:pathLst>
              <a:path w="7132048" h="4643527">
                <a:moveTo>
                  <a:pt x="0" y="0"/>
                </a:moveTo>
                <a:lnTo>
                  <a:pt x="7132048" y="0"/>
                </a:lnTo>
                <a:lnTo>
                  <a:pt x="7132048" y="4643527"/>
                </a:lnTo>
                <a:lnTo>
                  <a:pt x="0" y="464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23118" y="4904744"/>
            <a:ext cx="3858211" cy="4696172"/>
          </a:xfrm>
          <a:custGeom>
            <a:avLst/>
            <a:gdLst/>
            <a:ahLst/>
            <a:cxnLst/>
            <a:rect l="l" t="t" r="r" b="b"/>
            <a:pathLst>
              <a:path w="3858211" h="4696172">
                <a:moveTo>
                  <a:pt x="0" y="0"/>
                </a:moveTo>
                <a:lnTo>
                  <a:pt x="3858210" y="0"/>
                </a:lnTo>
                <a:lnTo>
                  <a:pt x="3858210" y="4696172"/>
                </a:lnTo>
                <a:lnTo>
                  <a:pt x="0" y="4696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9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09811" y="4904744"/>
            <a:ext cx="4870598" cy="4643527"/>
          </a:xfrm>
          <a:custGeom>
            <a:avLst/>
            <a:gdLst/>
            <a:ahLst/>
            <a:cxnLst/>
            <a:rect l="l" t="t" r="r" b="b"/>
            <a:pathLst>
              <a:path w="4870598" h="4643527">
                <a:moveTo>
                  <a:pt x="0" y="0"/>
                </a:moveTo>
                <a:lnTo>
                  <a:pt x="4870598" y="0"/>
                </a:lnTo>
                <a:lnTo>
                  <a:pt x="4870598" y="4643527"/>
                </a:lnTo>
                <a:lnTo>
                  <a:pt x="0" y="4643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75" r="-2157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5571" y="14287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“꿀 스틱” 레시피 제안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271050" y="4171494"/>
            <a:ext cx="15988250" cy="9545"/>
          </a:xfrm>
          <a:prstGeom prst="rect">
            <a:avLst/>
          </a:prstGeom>
          <a:solidFill>
            <a:srgbClr val="201F1F"/>
          </a:solidFill>
        </p:spPr>
      </p:sp>
      <p:grpSp>
        <p:nvGrpSpPr>
          <p:cNvPr id="5" name="Group 5"/>
          <p:cNvGrpSpPr/>
          <p:nvPr/>
        </p:nvGrpSpPr>
        <p:grpSpPr>
          <a:xfrm>
            <a:off x="1183335" y="4088806"/>
            <a:ext cx="175430" cy="17543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29376" y="4084288"/>
            <a:ext cx="175430" cy="17543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429825" y="4084288"/>
            <a:ext cx="175430" cy="17543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453189" y="4084288"/>
            <a:ext cx="175430" cy="17543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92702" y="2802223"/>
            <a:ext cx="1085131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68">
                <a:solidFill>
                  <a:srgbClr val="201F1F"/>
                </a:solidFill>
                <a:latin typeface="Source Han Sans KR Light"/>
              </a:rPr>
              <a:t>“꿀 스틱” 키워드 데이터 분석 구조도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95571" y="5062049"/>
            <a:ext cx="3223867" cy="2499014"/>
            <a:chOff x="0" y="0"/>
            <a:chExt cx="4298490" cy="333201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4298490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1. 데이터 크롤링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21416"/>
              <a:ext cx="4298490" cy="231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"/>
                </a:rPr>
                <a:t>Selenium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"/>
                </a:rPr>
                <a:t>Beautiful Soup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"/>
                </a:rPr>
                <a:t>Open API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64481" y="5062049"/>
            <a:ext cx="3334073" cy="2499014"/>
            <a:chOff x="0" y="0"/>
            <a:chExt cx="4445431" cy="333201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4445431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2. 데이터 전처리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21416"/>
              <a:ext cx="4445431" cy="231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NLP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Stopword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Tokenization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1798" y="5062049"/>
            <a:ext cx="2824669" cy="1089314"/>
            <a:chOff x="0" y="0"/>
            <a:chExt cx="3766226" cy="145241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3766226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4. 인사이트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21416"/>
              <a:ext cx="3766226" cy="431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Report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58750" y="5062049"/>
            <a:ext cx="3100550" cy="2146589"/>
            <a:chOff x="0" y="0"/>
            <a:chExt cx="4134066" cy="286211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4134066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5. 신제품 기획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21416"/>
              <a:ext cx="4134066" cy="1840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New Product Planning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Marketing of new products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95571" y="1773654"/>
            <a:ext cx="9948201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6"/>
              </a:lnSpc>
            </a:pPr>
            <a:r>
              <a:rPr lang="en-US" sz="4280">
                <a:solidFill>
                  <a:srgbClr val="201F1F"/>
                </a:solidFill>
                <a:ea typeface="Source Han Sans KR Bold"/>
              </a:rPr>
              <a:t>프로젝트 구조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318747" y="4084288"/>
            <a:ext cx="175430" cy="175430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027524" y="5062049"/>
            <a:ext cx="3016248" cy="2499014"/>
            <a:chOff x="0" y="0"/>
            <a:chExt cx="4021664" cy="333201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4021664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3. 데이터 분석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021416"/>
              <a:ext cx="4021664" cy="231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Frequency Analysis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Sentiment Analysis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Association Analysis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620430" y="99382"/>
              <a:ext cx="2835300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6902047" y="542028"/>
            <a:ext cx="2047729" cy="315222"/>
            <a:chOff x="0" y="0"/>
            <a:chExt cx="2730305" cy="420296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64" name="TextBox 6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65" name="AutoShape 65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6" name="AutoShape 66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7" name="AutoShape 67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8" name="AutoShape 68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9" name="AutoShape 69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19436" y="6442456"/>
            <a:ext cx="6566169" cy="1821346"/>
            <a:chOff x="0" y="0"/>
            <a:chExt cx="8754892" cy="24284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74622" cy="2428461"/>
            </a:xfrm>
            <a:custGeom>
              <a:avLst/>
              <a:gdLst/>
              <a:ahLst/>
              <a:cxnLst/>
              <a:rect l="l" t="t" r="r" b="b"/>
              <a:pathLst>
                <a:path w="2974622" h="2428461">
                  <a:moveTo>
                    <a:pt x="0" y="0"/>
                  </a:moveTo>
                  <a:lnTo>
                    <a:pt x="2974622" y="0"/>
                  </a:lnTo>
                  <a:lnTo>
                    <a:pt x="2974622" y="2428461"/>
                  </a:lnTo>
                  <a:lnTo>
                    <a:pt x="0" y="242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974622" y="16204"/>
              <a:ext cx="2966688" cy="2412258"/>
            </a:xfrm>
            <a:custGeom>
              <a:avLst/>
              <a:gdLst/>
              <a:ahLst/>
              <a:cxnLst/>
              <a:rect l="l" t="t" r="r" b="b"/>
              <a:pathLst>
                <a:path w="2966688" h="2412258">
                  <a:moveTo>
                    <a:pt x="0" y="0"/>
                  </a:moveTo>
                  <a:lnTo>
                    <a:pt x="2966687" y="0"/>
                  </a:lnTo>
                  <a:lnTo>
                    <a:pt x="2966687" y="2412257"/>
                  </a:lnTo>
                  <a:lnTo>
                    <a:pt x="0" y="241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6100440" y="16204"/>
              <a:ext cx="2654452" cy="2412258"/>
            </a:xfrm>
            <a:custGeom>
              <a:avLst/>
              <a:gdLst/>
              <a:ahLst/>
              <a:cxnLst/>
              <a:rect l="l" t="t" r="r" b="b"/>
              <a:pathLst>
                <a:path w="2654452" h="2412258">
                  <a:moveTo>
                    <a:pt x="0" y="0"/>
                  </a:moveTo>
                  <a:lnTo>
                    <a:pt x="2654452" y="0"/>
                  </a:lnTo>
                  <a:lnTo>
                    <a:pt x="2654452" y="2412257"/>
                  </a:lnTo>
                  <a:lnTo>
                    <a:pt x="0" y="241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893146" y="5750331"/>
            <a:ext cx="4176120" cy="2513472"/>
            <a:chOff x="0" y="0"/>
            <a:chExt cx="5568160" cy="3351296"/>
          </a:xfrm>
        </p:grpSpPr>
        <p:sp>
          <p:nvSpPr>
            <p:cNvPr id="11" name="Freeform 11"/>
            <p:cNvSpPr/>
            <p:nvPr/>
          </p:nvSpPr>
          <p:spPr>
            <a:xfrm>
              <a:off x="3710983" y="31305"/>
              <a:ext cx="1857176" cy="1675648"/>
            </a:xfrm>
            <a:custGeom>
              <a:avLst/>
              <a:gdLst/>
              <a:ahLst/>
              <a:cxnLst/>
              <a:rect l="l" t="t" r="r" b="b"/>
              <a:pathLst>
                <a:path w="1857176" h="1675648">
                  <a:moveTo>
                    <a:pt x="0" y="0"/>
                  </a:moveTo>
                  <a:lnTo>
                    <a:pt x="1857177" y="0"/>
                  </a:lnTo>
                  <a:lnTo>
                    <a:pt x="1857177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75648"/>
              <a:ext cx="1932343" cy="1675648"/>
            </a:xfrm>
            <a:custGeom>
              <a:avLst/>
              <a:gdLst/>
              <a:ahLst/>
              <a:cxnLst/>
              <a:rect l="l" t="t" r="r" b="b"/>
              <a:pathLst>
                <a:path w="1932343" h="1675648">
                  <a:moveTo>
                    <a:pt x="0" y="0"/>
                  </a:moveTo>
                  <a:lnTo>
                    <a:pt x="1932343" y="0"/>
                  </a:lnTo>
                  <a:lnTo>
                    <a:pt x="1932343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797" y="0"/>
              <a:ext cx="1769861" cy="1675648"/>
            </a:xfrm>
            <a:custGeom>
              <a:avLst/>
              <a:gdLst/>
              <a:ahLst/>
              <a:cxnLst/>
              <a:rect l="l" t="t" r="r" b="b"/>
              <a:pathLst>
                <a:path w="1769861" h="1675648">
                  <a:moveTo>
                    <a:pt x="0" y="0"/>
                  </a:moveTo>
                  <a:lnTo>
                    <a:pt x="1769861" y="0"/>
                  </a:lnTo>
                  <a:lnTo>
                    <a:pt x="1769861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32343" y="1675648"/>
              <a:ext cx="1742674" cy="1675648"/>
            </a:xfrm>
            <a:custGeom>
              <a:avLst/>
              <a:gdLst/>
              <a:ahLst/>
              <a:cxnLst/>
              <a:rect l="l" t="t" r="r" b="b"/>
              <a:pathLst>
                <a:path w="1742674" h="1675648">
                  <a:moveTo>
                    <a:pt x="0" y="0"/>
                  </a:moveTo>
                  <a:lnTo>
                    <a:pt x="1742674" y="0"/>
                  </a:lnTo>
                  <a:lnTo>
                    <a:pt x="1742674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786658" y="31305"/>
              <a:ext cx="1924325" cy="1613037"/>
            </a:xfrm>
            <a:custGeom>
              <a:avLst/>
              <a:gdLst/>
              <a:ahLst/>
              <a:cxnLst/>
              <a:rect l="l" t="t" r="r" b="b"/>
              <a:pathLst>
                <a:path w="1924325" h="1613037">
                  <a:moveTo>
                    <a:pt x="0" y="0"/>
                  </a:moveTo>
                  <a:lnTo>
                    <a:pt x="1924325" y="0"/>
                  </a:lnTo>
                  <a:lnTo>
                    <a:pt x="1924325" y="1613038"/>
                  </a:lnTo>
                  <a:lnTo>
                    <a:pt x="0" y="1613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698182" y="1675648"/>
              <a:ext cx="1633279" cy="1675648"/>
            </a:xfrm>
            <a:custGeom>
              <a:avLst/>
              <a:gdLst/>
              <a:ahLst/>
              <a:cxnLst/>
              <a:rect l="l" t="t" r="r" b="b"/>
              <a:pathLst>
                <a:path w="1633279" h="1675648">
                  <a:moveTo>
                    <a:pt x="0" y="0"/>
                  </a:moveTo>
                  <a:lnTo>
                    <a:pt x="1633279" y="0"/>
                  </a:lnTo>
                  <a:lnTo>
                    <a:pt x="1633279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5220" b="-522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617713" y="8403847"/>
            <a:ext cx="3759041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6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&lt;</a:t>
            </a:r>
            <a:r>
              <a:rPr lang="en-US" sz="3096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  <a:hlinkClick r:id="rId13" tooltip="https://cr3.shopping.naver.com/v2/bridge/searchGate?query=%EC%A0%9C%EC%A3%BC+%EC%98%A4%EC%84%A4%EB%A1%9D+%EC%BD%A4%EB%B6%80%EC%B0%A8+%EC%A0%9C%EC%A3%BC%EC%98%81%EA%B7%A4&amp;nv_mid=86509054104&amp;cat_id=50002384&amp;h=251c14bf9d21b44c1fc67556ad4c8e08a8fda0e3&amp;t=LM3QJBAN&amp;frm=NVSCPRO"/>
              </a:rPr>
              <a:t>’고급’ 패키지 이미지</a:t>
            </a:r>
            <a:r>
              <a:rPr lang="en-US" sz="3096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&gt;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96783" y="8406677"/>
            <a:ext cx="536884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&lt;’예쁨’/’귀여움’ 이미지&gt;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571" y="1400687"/>
            <a:ext cx="776349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‘꿀 스틱’ 패키지 제안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358" y="2692150"/>
            <a:ext cx="13631940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332" lvl="1" indent="-306166" algn="ctr">
              <a:lnSpc>
                <a:spcPts val="3970"/>
              </a:lnSpc>
              <a:buFont typeface="Arial"/>
              <a:buChar char="•"/>
            </a:pP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50~60대에게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선물하는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경우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고급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, 20~30대에게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선물하는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경우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예쁨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/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귀여움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을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선호함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.</a:t>
            </a:r>
          </a:p>
          <a:p>
            <a:pPr marL="612332" lvl="1" indent="-306166">
              <a:lnSpc>
                <a:spcPts val="3970"/>
              </a:lnSpc>
              <a:buFont typeface="Arial"/>
              <a:buChar char="•"/>
            </a:pP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이때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고급패키지를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구매하려는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경우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,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골드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계열의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라벨링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,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블랙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색상이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적합</a:t>
            </a:r>
            <a:endParaRPr lang="en-US" sz="2836" dirty="0">
              <a:solidFill>
                <a:srgbClr val="000000"/>
              </a:solidFill>
              <a:latin typeface="Bahnschrift SemiLight" panose="020B0502040204020203" pitchFamily="34" charset="0"/>
              <a:ea typeface="나눔스퀘어 Bold" panose="020B0600000101010101" pitchFamily="50" charset="-127"/>
            </a:endParaRPr>
          </a:p>
          <a:p>
            <a:pPr marL="612332" lvl="1" indent="-306166">
              <a:lnSpc>
                <a:spcPts val="3970"/>
              </a:lnSpc>
              <a:buFont typeface="Arial"/>
              <a:buChar char="•"/>
            </a:pP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예쁨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/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귀여움패키지를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구매하려는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경우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,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화려한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색감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및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패턴을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사용하고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, 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캐릭터를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활용하는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것이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</a:t>
            </a:r>
            <a:r>
              <a:rPr lang="en-US" sz="2836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적합</a:t>
            </a:r>
            <a:r>
              <a:rPr lang="en-US" sz="2836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ts val="3970"/>
              </a:lnSpc>
              <a:spcBef>
                <a:spcPct val="0"/>
              </a:spcBef>
            </a:pPr>
            <a:endParaRPr lang="en-US" sz="2836" dirty="0">
              <a:solidFill>
                <a:srgbClr val="000000"/>
              </a:solidFill>
              <a:latin typeface="Bahnschrift SemiLight" panose="020B05020402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X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01. 개요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02. 팀 구성 및 역할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04. 수행 결과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05. 보완사항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03. 수행 절차 및 방법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0" name="AutoShape 5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2" name="Group 5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621042" y="857250"/>
            <a:ext cx="9088123" cy="9088123"/>
            <a:chOff x="0" y="0"/>
            <a:chExt cx="19050000" cy="19050000"/>
          </a:xfrm>
        </p:grpSpPr>
        <p:sp>
          <p:nvSpPr>
            <p:cNvPr id="8" name="Freeform 8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-34577" r="-345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082435" y="2992719"/>
            <a:ext cx="8475962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콘텐츠</a:t>
            </a:r>
            <a:endParaRPr lang="en-US" sz="22713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05.수행결과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48697" y="4903712"/>
            <a:ext cx="4641969" cy="4126195"/>
          </a:xfrm>
          <a:custGeom>
            <a:avLst/>
            <a:gdLst/>
            <a:ahLst/>
            <a:cxnLst/>
            <a:rect l="l" t="t" r="r" b="b"/>
            <a:pathLst>
              <a:path w="4641969" h="4126195">
                <a:moveTo>
                  <a:pt x="0" y="0"/>
                </a:moveTo>
                <a:lnTo>
                  <a:pt x="4641970" y="0"/>
                </a:lnTo>
                <a:lnTo>
                  <a:pt x="4641970" y="4126195"/>
                </a:lnTo>
                <a:lnTo>
                  <a:pt x="0" y="4126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4574" y="1664713"/>
            <a:ext cx="13144025" cy="312226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‘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꿀조합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OO스틱’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다양한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활용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음료에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최적화된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음료와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꿀스틱과의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최적의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비율을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제시하는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전용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‘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꿀팁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보틀’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함께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제공됨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꿀조합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이란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음료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스틱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간의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꿀조합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또는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첨가물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스틱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간의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꿀조합을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의미함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8696" y="1386824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‘꿀조합 OO스틱’과’꿀팁 보틀’</a:t>
            </a:r>
          </a:p>
        </p:txBody>
      </p:sp>
      <p:sp>
        <p:nvSpPr>
          <p:cNvPr id="12" name="Freeform 12"/>
          <p:cNvSpPr/>
          <p:nvPr/>
        </p:nvSpPr>
        <p:spPr>
          <a:xfrm>
            <a:off x="8624420" y="4903712"/>
            <a:ext cx="3630921" cy="4354588"/>
          </a:xfrm>
          <a:custGeom>
            <a:avLst/>
            <a:gdLst/>
            <a:ahLst/>
            <a:cxnLst/>
            <a:rect l="l" t="t" r="r" b="b"/>
            <a:pathLst>
              <a:path w="3630921" h="4354588">
                <a:moveTo>
                  <a:pt x="0" y="0"/>
                </a:moveTo>
                <a:lnTo>
                  <a:pt x="3630921" y="0"/>
                </a:lnTo>
                <a:lnTo>
                  <a:pt x="3630921" y="4354588"/>
                </a:lnTo>
                <a:lnTo>
                  <a:pt x="0" y="4354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05.수행결과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24575" y="2588487"/>
            <a:ext cx="16230611" cy="2053975"/>
            <a:chOff x="0" y="0"/>
            <a:chExt cx="4274729" cy="540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9" cy="540965"/>
            </a:xfrm>
            <a:custGeom>
              <a:avLst/>
              <a:gdLst/>
              <a:ahLst/>
              <a:cxnLst/>
              <a:rect l="l" t="t" r="r" b="b"/>
              <a:pathLst>
                <a:path w="4274729" h="540965">
                  <a:moveTo>
                    <a:pt x="0" y="0"/>
                  </a:moveTo>
                  <a:lnTo>
                    <a:pt x="4274729" y="0"/>
                  </a:lnTo>
                  <a:lnTo>
                    <a:pt x="4274729" y="540965"/>
                  </a:lnTo>
                  <a:lnTo>
                    <a:pt x="0" y="54096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>
                <a:latin typeface="Bahnschrift SemiLight" panose="020B0502040204020203" pitchFamily="34" charset="0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헬시 플레저란 건강(Healthy)과 즐거움(Pleasure)을 합쳐 즐거운 건강 관리를 의미.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식단 관리, 운동, 멘탈관리에 있어 즐겁고 효율적인 방법을 추구.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20~30대 건강 관련 고민으로는 1위 체력 저하, 2위 피로 회복으로 나타남.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#오운완(오늘 운동 완료), #어다행다(어차피 다이어트 할거면 행복하게 하자)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</a:endParaRPr>
            </a:p>
            <a:p>
              <a:pPr algn="l"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Freeform 39"/>
          <p:cNvSpPr/>
          <p:nvPr/>
        </p:nvSpPr>
        <p:spPr>
          <a:xfrm>
            <a:off x="11955977" y="5318737"/>
            <a:ext cx="3832675" cy="3294539"/>
          </a:xfrm>
          <a:custGeom>
            <a:avLst/>
            <a:gdLst/>
            <a:ahLst/>
            <a:cxnLst/>
            <a:rect l="l" t="t" r="r" b="b"/>
            <a:pathLst>
              <a:path w="3832675" h="3294539">
                <a:moveTo>
                  <a:pt x="0" y="0"/>
                </a:moveTo>
                <a:lnTo>
                  <a:pt x="3832675" y="0"/>
                </a:lnTo>
                <a:lnTo>
                  <a:pt x="3832675" y="3294539"/>
                </a:lnTo>
                <a:lnTo>
                  <a:pt x="0" y="3294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3143300" y="5318737"/>
            <a:ext cx="8069794" cy="3238480"/>
            <a:chOff x="0" y="0"/>
            <a:chExt cx="10759725" cy="431797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463924" cy="4317973"/>
            </a:xfrm>
            <a:custGeom>
              <a:avLst/>
              <a:gdLst/>
              <a:ahLst/>
              <a:cxnLst/>
              <a:rect l="l" t="t" r="r" b="b"/>
              <a:pathLst>
                <a:path w="7463924" h="4317973">
                  <a:moveTo>
                    <a:pt x="0" y="0"/>
                  </a:moveTo>
                  <a:lnTo>
                    <a:pt x="7463924" y="0"/>
                  </a:lnTo>
                  <a:lnTo>
                    <a:pt x="7463924" y="4317973"/>
                  </a:lnTo>
                  <a:lnTo>
                    <a:pt x="0" y="4317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7492070" y="0"/>
              <a:ext cx="3267655" cy="4317973"/>
            </a:xfrm>
            <a:custGeom>
              <a:avLst/>
              <a:gdLst/>
              <a:ahLst/>
              <a:cxnLst/>
              <a:rect l="l" t="t" r="r" b="b"/>
              <a:pathLst>
                <a:path w="3267655" h="4317973">
                  <a:moveTo>
                    <a:pt x="0" y="0"/>
                  </a:moveTo>
                  <a:lnTo>
                    <a:pt x="3267655" y="0"/>
                  </a:lnTo>
                  <a:lnTo>
                    <a:pt x="3267655" y="4317973"/>
                  </a:lnTo>
                  <a:lnTo>
                    <a:pt x="0" y="4317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05.수행결과</a:t>
              </a:r>
            </a:p>
          </p:txBody>
        </p:sp>
      </p:grpSp>
      <p:sp>
        <p:nvSpPr>
          <p:cNvPr id="48" name="Freeform 48"/>
          <p:cNvSpPr/>
          <p:nvPr/>
        </p:nvSpPr>
        <p:spPr>
          <a:xfrm>
            <a:off x="1361984" y="8867436"/>
            <a:ext cx="4312046" cy="409279"/>
          </a:xfrm>
          <a:custGeom>
            <a:avLst/>
            <a:gdLst/>
            <a:ahLst/>
            <a:cxnLst/>
            <a:rect l="l" t="t" r="r" b="b"/>
            <a:pathLst>
              <a:path w="4312046" h="409279">
                <a:moveTo>
                  <a:pt x="0" y="0"/>
                </a:moveTo>
                <a:lnTo>
                  <a:pt x="4312046" y="0"/>
                </a:lnTo>
                <a:lnTo>
                  <a:pt x="4312046" y="409279"/>
                </a:lnTo>
                <a:lnTo>
                  <a:pt x="0" y="409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28700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헬시 플레저 트렌드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061906" y="9151620"/>
            <a:ext cx="421850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</a:rPr>
              <a:t>https://www.joongang.co.kr/article/25037613#home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055310" y="9382125"/>
            <a:ext cx="723269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</a:rPr>
              <a:t>https://www.handmk.com/news/articleView.html?idxno=16041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922376" y="8737101"/>
            <a:ext cx="2358033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</a:rPr>
              <a:t>MZ세대 건강관리 트렌드 보고서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525288" y="8941435"/>
            <a:ext cx="16230611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</a:rPr>
              <a:t>https://blog.lxinternational.com/29477/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367385" y="8331080"/>
            <a:ext cx="29130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0"/>
              </a:lnSpc>
              <a:spcBef>
                <a:spcPct val="0"/>
              </a:spcBef>
            </a:pPr>
            <a:r>
              <a:rPr lang="en-US" sz="1207">
                <a:solidFill>
                  <a:srgbClr val="000000"/>
                </a:solidFill>
                <a:latin typeface="Bahnschrift SemiLight" panose="020B0502040204020203" pitchFamily="34" charset="0"/>
              </a:rPr>
              <a:t>https://www.mk.co.kr/news/business/9505659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62702" y="6683536"/>
            <a:ext cx="10779757" cy="1634875"/>
            <a:chOff x="0" y="0"/>
            <a:chExt cx="2839113" cy="4305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9113" cy="430584"/>
            </a:xfrm>
            <a:custGeom>
              <a:avLst/>
              <a:gdLst/>
              <a:ahLst/>
              <a:cxnLst/>
              <a:rect l="l" t="t" r="r" b="b"/>
              <a:pathLst>
                <a:path w="2839113" h="430584">
                  <a:moveTo>
                    <a:pt x="0" y="0"/>
                  </a:moveTo>
                  <a:lnTo>
                    <a:pt x="2839113" y="0"/>
                  </a:lnTo>
                  <a:lnTo>
                    <a:pt x="2839113" y="430584"/>
                  </a:lnTo>
                  <a:lnTo>
                    <a:pt x="0" y="430584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 dirty="0">
                <a:latin typeface="Bahnschrift SemiLight" panose="020B0502040204020203" pitchFamily="34" charset="0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꿀은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설탕보다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칼로리와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당분이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낮다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꿀에는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비타민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미네랄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무기질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칼륨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등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좋은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성분을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다량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갖고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있다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피로회복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항산화로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인한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피부개선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항암효과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등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다양한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효능을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가지고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있다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52121" y="2898353"/>
            <a:ext cx="9080167" cy="2327858"/>
            <a:chOff x="0" y="0"/>
            <a:chExt cx="2391484" cy="6130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91484" cy="613098"/>
            </a:xfrm>
            <a:custGeom>
              <a:avLst/>
              <a:gdLst/>
              <a:ahLst/>
              <a:cxnLst/>
              <a:rect l="l" t="t" r="r" b="b"/>
              <a:pathLst>
                <a:path w="2391484" h="613098">
                  <a:moveTo>
                    <a:pt x="0" y="0"/>
                  </a:moveTo>
                  <a:lnTo>
                    <a:pt x="2391484" y="0"/>
                  </a:lnTo>
                  <a:lnTo>
                    <a:pt x="2391484" y="613098"/>
                  </a:lnTo>
                  <a:lnTo>
                    <a:pt x="0" y="613098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>
                <a:latin typeface="Bahnschrift SemiLight" panose="020B0502040204020203" pitchFamily="34" charset="0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zero sugar 열풍은 헬시플레저의 영향으로 계속 이어질 전망.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당 줄이고 칼로리 낮춘 제품을 선호.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설탕의 대체제에 대한 관심이 커지는 경향을 보임.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03865" y="2815688"/>
            <a:ext cx="4626116" cy="3010372"/>
          </a:xfrm>
          <a:custGeom>
            <a:avLst/>
            <a:gdLst/>
            <a:ahLst/>
            <a:cxnLst/>
            <a:rect l="l" t="t" r="r" b="b"/>
            <a:pathLst>
              <a:path w="4626116" h="3010372">
                <a:moveTo>
                  <a:pt x="0" y="0"/>
                </a:moveTo>
                <a:lnTo>
                  <a:pt x="4626115" y="0"/>
                </a:lnTo>
                <a:lnTo>
                  <a:pt x="4626115" y="3010372"/>
                </a:lnTo>
                <a:lnTo>
                  <a:pt x="0" y="3010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79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 dirty="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</a:t>
              </a:r>
              <a:r>
                <a:rPr lang="en-US" sz="1117" spc="111" dirty="0" err="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수행</a:t>
              </a:r>
              <a:r>
                <a:rPr lang="en-US" sz="1117" spc="111" dirty="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 </a:t>
              </a:r>
              <a:r>
                <a:rPr lang="en-US" sz="1117" spc="111" dirty="0" err="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절차</a:t>
              </a:r>
              <a:r>
                <a:rPr lang="en-US" sz="1117" spc="111" dirty="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 및 </a:t>
              </a:r>
              <a:r>
                <a:rPr lang="en-US" sz="1117" spc="111" dirty="0" err="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방법</a:t>
              </a:r>
              <a:endParaRPr lang="en-US" sz="1117" spc="111" dirty="0">
                <a:solidFill>
                  <a:srgbClr val="000000"/>
                </a:solidFill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05.수행결과</a:t>
              </a:r>
            </a:p>
          </p:txBody>
        </p:sp>
      </p:grpSp>
      <p:sp>
        <p:nvSpPr>
          <p:cNvPr id="48" name="Freeform 48"/>
          <p:cNvSpPr/>
          <p:nvPr/>
        </p:nvSpPr>
        <p:spPr>
          <a:xfrm>
            <a:off x="12678272" y="5143500"/>
            <a:ext cx="3838736" cy="3950717"/>
          </a:xfrm>
          <a:custGeom>
            <a:avLst/>
            <a:gdLst/>
            <a:ahLst/>
            <a:cxnLst/>
            <a:rect l="l" t="t" r="r" b="b"/>
            <a:pathLst>
              <a:path w="3838736" h="3950717">
                <a:moveTo>
                  <a:pt x="0" y="0"/>
                </a:moveTo>
                <a:lnTo>
                  <a:pt x="3838736" y="0"/>
                </a:lnTo>
                <a:lnTo>
                  <a:pt x="3838736" y="3950717"/>
                </a:lnTo>
                <a:lnTo>
                  <a:pt x="0" y="3950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49798" y="1390650"/>
            <a:ext cx="973320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꿀이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설탕을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대신하는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건강한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대체제인가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473047" y="857250"/>
            <a:ext cx="9341894" cy="9341894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-25000" r="-2500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09754" y="3258050"/>
            <a:ext cx="9307007" cy="715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80"/>
              </a:lnSpc>
            </a:pPr>
            <a:r>
              <a:rPr lang="en-US" sz="19914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페르소나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72131" y="2951147"/>
            <a:ext cx="5785945" cy="5727501"/>
          </a:xfrm>
          <a:custGeom>
            <a:avLst/>
            <a:gdLst/>
            <a:ahLst/>
            <a:cxnLst/>
            <a:rect l="l" t="t" r="r" b="b"/>
            <a:pathLst>
              <a:path w="5785945" h="5727501">
                <a:moveTo>
                  <a:pt x="0" y="0"/>
                </a:moveTo>
                <a:lnTo>
                  <a:pt x="5785945" y="0"/>
                </a:lnTo>
                <a:lnTo>
                  <a:pt x="5785945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90691" y="1314450"/>
            <a:ext cx="2866412" cy="2139060"/>
          </a:xfrm>
          <a:custGeom>
            <a:avLst/>
            <a:gdLst/>
            <a:ahLst/>
            <a:cxnLst/>
            <a:rect l="l" t="t" r="r" b="b"/>
            <a:pathLst>
              <a:path w="2866412" h="2139060">
                <a:moveTo>
                  <a:pt x="0" y="0"/>
                </a:moveTo>
                <a:lnTo>
                  <a:pt x="2866412" y="0"/>
                </a:lnTo>
                <a:lnTo>
                  <a:pt x="2866412" y="2139060"/>
                </a:lnTo>
                <a:lnTo>
                  <a:pt x="0" y="2139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5348" y="1171575"/>
            <a:ext cx="2969363" cy="2824607"/>
          </a:xfrm>
          <a:custGeom>
            <a:avLst/>
            <a:gdLst/>
            <a:ahLst/>
            <a:cxnLst/>
            <a:rect l="l" t="t" r="r" b="b"/>
            <a:pathLst>
              <a:path w="2969363" h="2824607">
                <a:moveTo>
                  <a:pt x="0" y="0"/>
                </a:moveTo>
                <a:lnTo>
                  <a:pt x="2969363" y="0"/>
                </a:lnTo>
                <a:lnTo>
                  <a:pt x="2969363" y="2824607"/>
                </a:lnTo>
                <a:lnTo>
                  <a:pt x="0" y="28246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571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페르소나</a:t>
            </a:r>
          </a:p>
        </p:txBody>
      </p:sp>
      <p:sp>
        <p:nvSpPr>
          <p:cNvPr id="11" name="Freeform 11"/>
          <p:cNvSpPr/>
          <p:nvPr/>
        </p:nvSpPr>
        <p:spPr>
          <a:xfrm>
            <a:off x="2807617" y="3453510"/>
            <a:ext cx="2866412" cy="2139060"/>
          </a:xfrm>
          <a:custGeom>
            <a:avLst/>
            <a:gdLst/>
            <a:ahLst/>
            <a:cxnLst/>
            <a:rect l="l" t="t" r="r" b="b"/>
            <a:pathLst>
              <a:path w="2866412" h="2139060">
                <a:moveTo>
                  <a:pt x="0" y="0"/>
                </a:moveTo>
                <a:lnTo>
                  <a:pt x="2866413" y="0"/>
                </a:lnTo>
                <a:lnTo>
                  <a:pt x="2866413" y="2139060"/>
                </a:lnTo>
                <a:lnTo>
                  <a:pt x="0" y="2139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630822" y="5735445"/>
            <a:ext cx="2866412" cy="2139060"/>
          </a:xfrm>
          <a:custGeom>
            <a:avLst/>
            <a:gdLst/>
            <a:ahLst/>
            <a:cxnLst/>
            <a:rect l="l" t="t" r="r" b="b"/>
            <a:pathLst>
              <a:path w="2866412" h="2139060">
                <a:moveTo>
                  <a:pt x="0" y="0"/>
                </a:moveTo>
                <a:lnTo>
                  <a:pt x="2866412" y="0"/>
                </a:lnTo>
                <a:lnTo>
                  <a:pt x="2866412" y="2139061"/>
                </a:lnTo>
                <a:lnTo>
                  <a:pt x="0" y="2139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43866" y="2767964"/>
            <a:ext cx="2969363" cy="2824607"/>
          </a:xfrm>
          <a:custGeom>
            <a:avLst/>
            <a:gdLst/>
            <a:ahLst/>
            <a:cxnLst/>
            <a:rect l="l" t="t" r="r" b="b"/>
            <a:pathLst>
              <a:path w="2969363" h="2824607">
                <a:moveTo>
                  <a:pt x="0" y="0"/>
                </a:moveTo>
                <a:lnTo>
                  <a:pt x="2969364" y="0"/>
                </a:lnTo>
                <a:lnTo>
                  <a:pt x="2969364" y="2824606"/>
                </a:lnTo>
                <a:lnTo>
                  <a:pt x="0" y="2824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41029" y="5814898"/>
            <a:ext cx="2662571" cy="2532770"/>
          </a:xfrm>
          <a:custGeom>
            <a:avLst/>
            <a:gdLst/>
            <a:ahLst/>
            <a:cxnLst/>
            <a:rect l="l" t="t" r="r" b="b"/>
            <a:pathLst>
              <a:path w="2662571" h="2532770">
                <a:moveTo>
                  <a:pt x="0" y="0"/>
                </a:moveTo>
                <a:lnTo>
                  <a:pt x="2662571" y="0"/>
                </a:lnTo>
                <a:lnTo>
                  <a:pt x="2662571" y="2532770"/>
                </a:lnTo>
                <a:lnTo>
                  <a:pt x="0" y="2532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716979" y="4296345"/>
            <a:ext cx="120705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설탕 대체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04413" y="2336355"/>
            <a:ext cx="296936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헬시플레저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81663" y="4117275"/>
            <a:ext cx="185320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 양 불만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52895" y="1978215"/>
            <a:ext cx="174200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20~30대 여성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95130" y="6430770"/>
            <a:ext cx="112168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피로회복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90971" y="7033658"/>
            <a:ext cx="1121688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숙취해소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87037" y="8700731"/>
            <a:ext cx="10018034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7"/>
              </a:lnSpc>
            </a:pPr>
            <a:r>
              <a:rPr lang="en-US" sz="2676">
                <a:solidFill>
                  <a:srgbClr val="000000"/>
                </a:solidFill>
                <a:latin typeface="Bahnschrift SemiLight" panose="020B0502040204020203" pitchFamily="34" charset="0"/>
              </a:rPr>
              <a:t>‘즐거운 건강관리’를 지향하는 헬시 플레저를 위한 선물</a:t>
            </a:r>
          </a:p>
          <a:p>
            <a:pPr algn="ctr">
              <a:lnSpc>
                <a:spcPts val="3747"/>
              </a:lnSpc>
              <a:spcBef>
                <a:spcPct val="0"/>
              </a:spcBef>
            </a:pPr>
            <a:r>
              <a:rPr lang="en-US" sz="2676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꿀음료로 즐거운 건강 관리를 친구들에게 추천하고 싶은 헬시 플레저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0" name="AutoShape 50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2" name="Group 52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05.수행결과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086973" y="2915424"/>
            <a:ext cx="12845360" cy="5303395"/>
          </a:xfrm>
          <a:custGeom>
            <a:avLst/>
            <a:gdLst/>
            <a:ahLst/>
            <a:cxnLst/>
            <a:rect l="l" t="t" r="r" b="b"/>
            <a:pathLst>
              <a:path w="12845360" h="5303395">
                <a:moveTo>
                  <a:pt x="0" y="0"/>
                </a:moveTo>
                <a:lnTo>
                  <a:pt x="12845359" y="0"/>
                </a:lnTo>
                <a:lnTo>
                  <a:pt x="12845359" y="5303394"/>
                </a:lnTo>
                <a:lnTo>
                  <a:pt x="0" y="5303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5571" y="1773654"/>
            <a:ext cx="269464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6"/>
              </a:lnSpc>
            </a:pPr>
            <a:r>
              <a:rPr lang="en-US" sz="4280">
                <a:solidFill>
                  <a:srgbClr val="201F1F"/>
                </a:solidFill>
                <a:ea typeface="Source Han Sans KR Bold"/>
              </a:rPr>
              <a:t>개발환경</a:t>
            </a:r>
          </a:p>
        </p:txBody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20430" y="99382"/>
              <a:ext cx="2835300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902047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803123" y="4060625"/>
            <a:ext cx="2899491" cy="2201896"/>
            <a:chOff x="0" y="0"/>
            <a:chExt cx="3865988" cy="293586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9114" r="9114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063108" y="4060625"/>
            <a:ext cx="4366575" cy="4985016"/>
            <a:chOff x="0" y="0"/>
            <a:chExt cx="5822100" cy="664668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l="15647" r="15647"/>
            <a:stretch>
              <a:fillRect/>
            </a:stretch>
          </p:blipFill>
          <p:spPr>
            <a:xfrm>
              <a:off x="0" y="0"/>
              <a:ext cx="5822100" cy="664668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6803123" y="6553133"/>
            <a:ext cx="2899491" cy="2492508"/>
            <a:chOff x="0" y="0"/>
            <a:chExt cx="3865988" cy="332334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 t="1115" b="1115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072719" y="4060625"/>
            <a:ext cx="2899491" cy="2492508"/>
            <a:chOff x="0" y="0"/>
            <a:chExt cx="3865988" cy="3323344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l="11982" r="11982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0072719" y="6843746"/>
            <a:ext cx="2899491" cy="2201896"/>
            <a:chOff x="0" y="0"/>
            <a:chExt cx="3865988" cy="2935861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/>
            <a:srcRect t="13948" b="13948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342316" y="4060625"/>
            <a:ext cx="2735445" cy="4985016"/>
            <a:chOff x="0" y="0"/>
            <a:chExt cx="3647260" cy="664668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rcRect l="13354" r="13354"/>
            <a:stretch>
              <a:fillRect/>
            </a:stretch>
          </p:blipFill>
          <p:spPr>
            <a:xfrm>
              <a:off x="0" y="0"/>
              <a:ext cx="3647260" cy="6646688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571" y="1697454"/>
            <a:ext cx="2399707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기대 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86152" y="2885875"/>
            <a:ext cx="1471569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ource Han Sans KR"/>
              </a:rPr>
              <a:t>“</a:t>
            </a:r>
            <a:r>
              <a:rPr lang="en-US" sz="2400">
                <a:solidFill>
                  <a:srgbClr val="000000"/>
                </a:solidFill>
                <a:ea typeface="Source Han Sans KR"/>
              </a:rPr>
              <a:t>제주를 대표할 수 있는 꿀스틱”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620430" y="99382"/>
              <a:ext cx="2835300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902047" y="542028"/>
            <a:ext cx="2047729" cy="315222"/>
            <a:chOff x="0" y="0"/>
            <a:chExt cx="2730305" cy="420296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93570" y="4592542"/>
            <a:ext cx="1013091" cy="101308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4285" b="-14285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993543" y="5851873"/>
            <a:ext cx="1630087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3570" y="6286114"/>
            <a:ext cx="1013091" cy="1013087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993543" y="7467190"/>
            <a:ext cx="1630087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93570" y="7790007"/>
            <a:ext cx="1013091" cy="101308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61111" b="-61111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993543" y="9082507"/>
            <a:ext cx="1630091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993543" y="4236556"/>
            <a:ext cx="1630087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01. 개요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567826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944620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814239" y="542028"/>
            <a:ext cx="2047729" cy="462335"/>
            <a:chOff x="0" y="0"/>
            <a:chExt cx="2730305" cy="61644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03. 수행 절차 및 방법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191032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04. 데이터 분석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8861968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1238761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15555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Freeform 43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3440724" y="392866"/>
            <a:ext cx="3076091" cy="561850"/>
            <a:chOff x="0" y="0"/>
            <a:chExt cx="6609980" cy="1207317"/>
          </a:xfrm>
        </p:grpSpPr>
        <p:sp>
          <p:nvSpPr>
            <p:cNvPr id="46" name="Freeform 46"/>
            <p:cNvSpPr/>
            <p:nvPr/>
          </p:nvSpPr>
          <p:spPr>
            <a:xfrm>
              <a:off x="31750" y="31750"/>
              <a:ext cx="6546479" cy="1143817"/>
            </a:xfrm>
            <a:custGeom>
              <a:avLst/>
              <a:gdLst/>
              <a:ahLst/>
              <a:cxnLst/>
              <a:rect l="l" t="t" r="r" b="b"/>
              <a:pathLst>
                <a:path w="6546479" h="1143817">
                  <a:moveTo>
                    <a:pt x="6453770" y="1143817"/>
                  </a:moveTo>
                  <a:lnTo>
                    <a:pt x="92710" y="1143817"/>
                  </a:lnTo>
                  <a:cubicBezTo>
                    <a:pt x="41910" y="1143817"/>
                    <a:pt x="0" y="1101907"/>
                    <a:pt x="0" y="105110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1049837"/>
                  </a:lnTo>
                  <a:cubicBezTo>
                    <a:pt x="6546479" y="1101907"/>
                    <a:pt x="6504570" y="1143817"/>
                    <a:pt x="6453770" y="1143817"/>
                  </a:cubicBezTo>
                </a:path>
              </a:pathLst>
            </a:custGeom>
            <a:solidFill>
              <a:srgbClr val="E94C4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6609980" cy="1207317"/>
            </a:xfrm>
            <a:custGeom>
              <a:avLst/>
              <a:gdLst/>
              <a:ahLst/>
              <a:cxnLst/>
              <a:rect l="l" t="t" r="r" b="b"/>
              <a:pathLst>
                <a:path w="6609980" h="1207317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1082858"/>
                  </a:lnTo>
                  <a:cubicBezTo>
                    <a:pt x="6550290" y="1118417"/>
                    <a:pt x="6521079" y="1147627"/>
                    <a:pt x="6485520" y="1147627"/>
                  </a:cubicBezTo>
                  <a:lnTo>
                    <a:pt x="124460" y="1147627"/>
                  </a:lnTo>
                  <a:cubicBezTo>
                    <a:pt x="88900" y="1147627"/>
                    <a:pt x="59690" y="1118417"/>
                    <a:pt x="59690" y="10828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82858"/>
                  </a:lnTo>
                  <a:cubicBezTo>
                    <a:pt x="0" y="1151437"/>
                    <a:pt x="55880" y="1207317"/>
                    <a:pt x="124460" y="1207317"/>
                  </a:cubicBezTo>
                  <a:lnTo>
                    <a:pt x="6485520" y="1207317"/>
                  </a:lnTo>
                  <a:cubicBezTo>
                    <a:pt x="6554100" y="1207317"/>
                    <a:pt x="6609980" y="1151437"/>
                    <a:pt x="6609980" y="1082858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8" name="AutoShape 48"/>
          <p:cNvSpPr/>
          <p:nvPr/>
        </p:nvSpPr>
        <p:spPr>
          <a:xfrm>
            <a:off x="6485174" y="71189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TextBox 49"/>
          <p:cNvSpPr txBox="1"/>
          <p:nvPr/>
        </p:nvSpPr>
        <p:spPr>
          <a:xfrm>
            <a:off x="1049798" y="1995181"/>
            <a:ext cx="3831714" cy="119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8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프로젝트</a:t>
            </a:r>
          </a:p>
          <a:p>
            <a:pPr marL="0" lvl="0" indent="0" algn="l">
              <a:lnSpc>
                <a:spcPts val="4708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팀 구성 및 역할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334247" y="4890358"/>
            <a:ext cx="95325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홍성욱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305074" y="6528049"/>
            <a:ext cx="95325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권영재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334247" y="8277500"/>
            <a:ext cx="95325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신익환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305074" y="3243098"/>
            <a:ext cx="196485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훈련생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342716" y="3243098"/>
            <a:ext cx="196485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담당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532308" y="4823365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063087" y="3243098"/>
            <a:ext cx="196485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역할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102248" y="4857517"/>
            <a:ext cx="61684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팀장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102248" y="6508363"/>
            <a:ext cx="61684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팀원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101480" y="8285909"/>
            <a:ext cx="61684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팀원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532308" y="8258450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532308" y="6579968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178410" y="4823365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연관분석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178410" y="6524874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감성분석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5759542" y="4823365"/>
            <a:ext cx="153488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시각화 &amp; ppt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5759542" y="6508363"/>
            <a:ext cx="767443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시각화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178410" y="8219234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빈도분석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5307566" y="8135097"/>
            <a:ext cx="198686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데이터 전처리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X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704904" y="467468"/>
            <a:ext cx="276549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279" spc="227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02. 팀 </a:t>
            </a:r>
            <a:r>
              <a:rPr lang="en-US" sz="2279" spc="227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구성</a:t>
            </a:r>
            <a:r>
              <a:rPr lang="en-US" sz="2279" spc="227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및 </a:t>
            </a:r>
            <a:r>
              <a:rPr lang="en-US" sz="2279" spc="227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역할</a:t>
            </a:r>
            <a:endParaRPr lang="en-US" sz="2279" spc="227" dirty="0">
              <a:solidFill>
                <a:srgbClr val="000000"/>
              </a:solidFill>
              <a:latin typeface="Bahnschrift SemiLight" panose="020B0502040204020203" pitchFamily="34" charset="0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8836230" y="3687322"/>
            <a:ext cx="1007335" cy="12313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5" name="AutoShape 5"/>
          <p:cNvSpPr/>
          <p:nvPr/>
        </p:nvSpPr>
        <p:spPr>
          <a:xfrm rot="-5400000">
            <a:off x="6814227" y="3692038"/>
            <a:ext cx="1007335" cy="3119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6" name="AutoShape 6"/>
          <p:cNvSpPr/>
          <p:nvPr/>
        </p:nvSpPr>
        <p:spPr>
          <a:xfrm rot="-5400000">
            <a:off x="4785817" y="3692132"/>
            <a:ext cx="1007335" cy="31003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1711117" y="3507963"/>
            <a:ext cx="95576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37"/>
              </a:lnSpc>
              <a:spcBef>
                <a:spcPct val="0"/>
              </a:spcBef>
            </a:pPr>
            <a:r>
              <a:rPr lang="en-US" sz="2199" u="none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08866" y="3507963"/>
            <a:ext cx="191692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7"/>
              </a:lnSpc>
              <a:spcBef>
                <a:spcPct val="0"/>
              </a:spcBef>
            </a:pPr>
            <a:r>
              <a:rPr lang="en-US" sz="2199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07.31~08.04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1661" y="3507963"/>
            <a:ext cx="187527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08.07~08.11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9018" y="3507963"/>
            <a:ext cx="190358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08.14~08.18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2729" y="3522118"/>
            <a:ext cx="195798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08.21~08.25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9160" y="5641240"/>
            <a:ext cx="126848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90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1290" y="6506671"/>
            <a:ext cx="14863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8962" y="7369393"/>
            <a:ext cx="134868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90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23025" y="8216144"/>
            <a:ext cx="85461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</a:t>
            </a:r>
          </a:p>
        </p:txBody>
      </p:sp>
      <p:sp>
        <p:nvSpPr>
          <p:cNvPr id="16" name="AutoShape 16"/>
          <p:cNvSpPr/>
          <p:nvPr/>
        </p:nvSpPr>
        <p:spPr>
          <a:xfrm rot="-5400000">
            <a:off x="2725001" y="3691894"/>
            <a:ext cx="1007335" cy="31481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17" name="AutoShape 17"/>
          <p:cNvSpPr/>
          <p:nvPr/>
        </p:nvSpPr>
        <p:spPr>
          <a:xfrm>
            <a:off x="3377422" y="4563726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8" name="AutoShape 18"/>
          <p:cNvSpPr/>
          <p:nvPr/>
        </p:nvSpPr>
        <p:spPr>
          <a:xfrm>
            <a:off x="3751594" y="4563726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9" name="AutoShape 19"/>
          <p:cNvSpPr/>
          <p:nvPr/>
        </p:nvSpPr>
        <p:spPr>
          <a:xfrm>
            <a:off x="4125766" y="4563726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20" name="AutoShape 20"/>
          <p:cNvSpPr/>
          <p:nvPr/>
        </p:nvSpPr>
        <p:spPr>
          <a:xfrm>
            <a:off x="5437961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" name="AutoShape 21"/>
          <p:cNvSpPr/>
          <p:nvPr/>
        </p:nvSpPr>
        <p:spPr>
          <a:xfrm>
            <a:off x="5812134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" name="AutoShape 22"/>
          <p:cNvSpPr/>
          <p:nvPr/>
        </p:nvSpPr>
        <p:spPr>
          <a:xfrm>
            <a:off x="6186306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" name="AutoShape 23"/>
          <p:cNvSpPr/>
          <p:nvPr/>
        </p:nvSpPr>
        <p:spPr>
          <a:xfrm>
            <a:off x="6560478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4" name="AutoShape 24"/>
          <p:cNvSpPr/>
          <p:nvPr/>
        </p:nvSpPr>
        <p:spPr>
          <a:xfrm>
            <a:off x="6934651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5" name="AutoShape 25"/>
          <p:cNvSpPr/>
          <p:nvPr/>
        </p:nvSpPr>
        <p:spPr>
          <a:xfrm>
            <a:off x="7437564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6" name="AutoShape 26"/>
          <p:cNvSpPr/>
          <p:nvPr/>
        </p:nvSpPr>
        <p:spPr>
          <a:xfrm>
            <a:off x="7811736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7" name="AutoShape 27"/>
          <p:cNvSpPr/>
          <p:nvPr/>
        </p:nvSpPr>
        <p:spPr>
          <a:xfrm>
            <a:off x="8185909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8" name="AutoShape 28"/>
          <p:cNvSpPr/>
          <p:nvPr/>
        </p:nvSpPr>
        <p:spPr>
          <a:xfrm>
            <a:off x="8560081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9" name="AutoShape 29"/>
          <p:cNvSpPr/>
          <p:nvPr/>
        </p:nvSpPr>
        <p:spPr>
          <a:xfrm>
            <a:off x="8934253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0" name="AutoShape 30"/>
          <p:cNvSpPr/>
          <p:nvPr/>
        </p:nvSpPr>
        <p:spPr>
          <a:xfrm>
            <a:off x="9494875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1" name="AutoShape 31"/>
          <p:cNvSpPr/>
          <p:nvPr/>
        </p:nvSpPr>
        <p:spPr>
          <a:xfrm>
            <a:off x="9869047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2" name="AutoShape 32"/>
          <p:cNvSpPr/>
          <p:nvPr/>
        </p:nvSpPr>
        <p:spPr>
          <a:xfrm>
            <a:off x="10243219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3" name="AutoShape 33"/>
          <p:cNvSpPr/>
          <p:nvPr/>
        </p:nvSpPr>
        <p:spPr>
          <a:xfrm>
            <a:off x="10617392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4" name="AutoShape 34"/>
          <p:cNvSpPr/>
          <p:nvPr/>
        </p:nvSpPr>
        <p:spPr>
          <a:xfrm>
            <a:off x="10991564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5" name="AutoShape 35"/>
          <p:cNvSpPr/>
          <p:nvPr/>
        </p:nvSpPr>
        <p:spPr>
          <a:xfrm>
            <a:off x="3384084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6" name="AutoShape 36"/>
          <p:cNvSpPr/>
          <p:nvPr/>
        </p:nvSpPr>
        <p:spPr>
          <a:xfrm>
            <a:off x="3758256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7" name="AutoShape 37"/>
          <p:cNvSpPr/>
          <p:nvPr/>
        </p:nvSpPr>
        <p:spPr>
          <a:xfrm>
            <a:off x="5444624" y="5458390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38" name="AutoShape 38"/>
          <p:cNvSpPr/>
          <p:nvPr/>
        </p:nvSpPr>
        <p:spPr>
          <a:xfrm>
            <a:off x="5818796" y="5458390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39" name="AutoShape 39"/>
          <p:cNvSpPr/>
          <p:nvPr/>
        </p:nvSpPr>
        <p:spPr>
          <a:xfrm>
            <a:off x="6192969" y="5458390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40" name="AutoShape 40"/>
          <p:cNvSpPr/>
          <p:nvPr/>
        </p:nvSpPr>
        <p:spPr>
          <a:xfrm>
            <a:off x="7444227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1" name="AutoShape 41"/>
          <p:cNvSpPr/>
          <p:nvPr/>
        </p:nvSpPr>
        <p:spPr>
          <a:xfrm>
            <a:off x="7818399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2" name="AutoShape 42"/>
          <p:cNvSpPr/>
          <p:nvPr/>
        </p:nvSpPr>
        <p:spPr>
          <a:xfrm>
            <a:off x="8192571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3" name="AutoShape 43"/>
          <p:cNvSpPr/>
          <p:nvPr/>
        </p:nvSpPr>
        <p:spPr>
          <a:xfrm>
            <a:off x="8566744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4" name="AutoShape 44"/>
          <p:cNvSpPr/>
          <p:nvPr/>
        </p:nvSpPr>
        <p:spPr>
          <a:xfrm>
            <a:off x="8940916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5" name="AutoShape 45"/>
          <p:cNvSpPr/>
          <p:nvPr/>
        </p:nvSpPr>
        <p:spPr>
          <a:xfrm>
            <a:off x="9501537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6" name="AutoShape 46"/>
          <p:cNvSpPr/>
          <p:nvPr/>
        </p:nvSpPr>
        <p:spPr>
          <a:xfrm>
            <a:off x="9875710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7" name="AutoShape 47"/>
          <p:cNvSpPr/>
          <p:nvPr/>
        </p:nvSpPr>
        <p:spPr>
          <a:xfrm>
            <a:off x="10249882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8" name="AutoShape 48"/>
          <p:cNvSpPr/>
          <p:nvPr/>
        </p:nvSpPr>
        <p:spPr>
          <a:xfrm>
            <a:off x="10624054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9" name="AutoShape 49"/>
          <p:cNvSpPr/>
          <p:nvPr/>
        </p:nvSpPr>
        <p:spPr>
          <a:xfrm>
            <a:off x="10998226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0" name="AutoShape 50"/>
          <p:cNvSpPr/>
          <p:nvPr/>
        </p:nvSpPr>
        <p:spPr>
          <a:xfrm>
            <a:off x="338408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1" name="AutoShape 51"/>
          <p:cNvSpPr/>
          <p:nvPr/>
        </p:nvSpPr>
        <p:spPr>
          <a:xfrm>
            <a:off x="3758256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2" name="AutoShape 52"/>
          <p:cNvSpPr/>
          <p:nvPr/>
        </p:nvSpPr>
        <p:spPr>
          <a:xfrm>
            <a:off x="4132429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3" name="AutoShape 53"/>
          <p:cNvSpPr/>
          <p:nvPr/>
        </p:nvSpPr>
        <p:spPr>
          <a:xfrm>
            <a:off x="4506601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4" name="AutoShape 54"/>
          <p:cNvSpPr/>
          <p:nvPr/>
        </p:nvSpPr>
        <p:spPr>
          <a:xfrm>
            <a:off x="4880773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5" name="AutoShape 55"/>
          <p:cNvSpPr/>
          <p:nvPr/>
        </p:nvSpPr>
        <p:spPr>
          <a:xfrm>
            <a:off x="544462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6" name="AutoShape 56"/>
          <p:cNvSpPr/>
          <p:nvPr/>
        </p:nvSpPr>
        <p:spPr>
          <a:xfrm>
            <a:off x="6192969" y="6321113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57" name="AutoShape 57"/>
          <p:cNvSpPr/>
          <p:nvPr/>
        </p:nvSpPr>
        <p:spPr>
          <a:xfrm>
            <a:off x="6567141" y="6321113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58" name="AutoShape 58"/>
          <p:cNvSpPr/>
          <p:nvPr/>
        </p:nvSpPr>
        <p:spPr>
          <a:xfrm>
            <a:off x="6941313" y="6321113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59" name="AutoShape 59"/>
          <p:cNvSpPr/>
          <p:nvPr/>
        </p:nvSpPr>
        <p:spPr>
          <a:xfrm>
            <a:off x="7818399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0" name="AutoShape 60"/>
          <p:cNvSpPr/>
          <p:nvPr/>
        </p:nvSpPr>
        <p:spPr>
          <a:xfrm>
            <a:off x="8192571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1" name="AutoShape 61"/>
          <p:cNvSpPr/>
          <p:nvPr/>
        </p:nvSpPr>
        <p:spPr>
          <a:xfrm>
            <a:off x="856674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2" name="AutoShape 62"/>
          <p:cNvSpPr/>
          <p:nvPr/>
        </p:nvSpPr>
        <p:spPr>
          <a:xfrm>
            <a:off x="8940916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3" name="AutoShape 63"/>
          <p:cNvSpPr/>
          <p:nvPr/>
        </p:nvSpPr>
        <p:spPr>
          <a:xfrm>
            <a:off x="9501537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4" name="AutoShape 64"/>
          <p:cNvSpPr/>
          <p:nvPr/>
        </p:nvSpPr>
        <p:spPr>
          <a:xfrm>
            <a:off x="9875710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5" name="AutoShape 65"/>
          <p:cNvSpPr/>
          <p:nvPr/>
        </p:nvSpPr>
        <p:spPr>
          <a:xfrm>
            <a:off x="10249882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6" name="AutoShape 66"/>
          <p:cNvSpPr/>
          <p:nvPr/>
        </p:nvSpPr>
        <p:spPr>
          <a:xfrm>
            <a:off x="1062405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7" name="AutoShape 67"/>
          <p:cNvSpPr/>
          <p:nvPr/>
        </p:nvSpPr>
        <p:spPr>
          <a:xfrm>
            <a:off x="10998226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8" name="AutoShape 68"/>
          <p:cNvSpPr/>
          <p:nvPr/>
        </p:nvSpPr>
        <p:spPr>
          <a:xfrm>
            <a:off x="3384084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9" name="AutoShape 69"/>
          <p:cNvSpPr/>
          <p:nvPr/>
        </p:nvSpPr>
        <p:spPr>
          <a:xfrm>
            <a:off x="3758256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0" name="AutoShape 70"/>
          <p:cNvSpPr/>
          <p:nvPr/>
        </p:nvSpPr>
        <p:spPr>
          <a:xfrm>
            <a:off x="4132429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1" name="AutoShape 71"/>
          <p:cNvSpPr/>
          <p:nvPr/>
        </p:nvSpPr>
        <p:spPr>
          <a:xfrm>
            <a:off x="4506601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2" name="AutoShape 72"/>
          <p:cNvSpPr/>
          <p:nvPr/>
        </p:nvSpPr>
        <p:spPr>
          <a:xfrm>
            <a:off x="4880773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3" name="AutoShape 73"/>
          <p:cNvSpPr/>
          <p:nvPr/>
        </p:nvSpPr>
        <p:spPr>
          <a:xfrm>
            <a:off x="5444624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4" name="AutoShape 74"/>
          <p:cNvSpPr/>
          <p:nvPr/>
        </p:nvSpPr>
        <p:spPr>
          <a:xfrm>
            <a:off x="5818796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5" name="AutoShape 75"/>
          <p:cNvSpPr/>
          <p:nvPr/>
        </p:nvSpPr>
        <p:spPr>
          <a:xfrm>
            <a:off x="6192969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6" name="AutoShape 76"/>
          <p:cNvSpPr/>
          <p:nvPr/>
        </p:nvSpPr>
        <p:spPr>
          <a:xfrm>
            <a:off x="7444227" y="7183835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77" name="AutoShape 77"/>
          <p:cNvSpPr/>
          <p:nvPr/>
        </p:nvSpPr>
        <p:spPr>
          <a:xfrm>
            <a:off x="7818399" y="7183835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78" name="AutoShape 78"/>
          <p:cNvSpPr/>
          <p:nvPr/>
        </p:nvSpPr>
        <p:spPr>
          <a:xfrm>
            <a:off x="8192571" y="7183835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79" name="AutoShape 79"/>
          <p:cNvSpPr/>
          <p:nvPr/>
        </p:nvSpPr>
        <p:spPr>
          <a:xfrm>
            <a:off x="9501537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0" name="AutoShape 80"/>
          <p:cNvSpPr/>
          <p:nvPr/>
        </p:nvSpPr>
        <p:spPr>
          <a:xfrm>
            <a:off x="9875710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1" name="AutoShape 81"/>
          <p:cNvSpPr/>
          <p:nvPr/>
        </p:nvSpPr>
        <p:spPr>
          <a:xfrm>
            <a:off x="10249882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2" name="AutoShape 82"/>
          <p:cNvSpPr/>
          <p:nvPr/>
        </p:nvSpPr>
        <p:spPr>
          <a:xfrm>
            <a:off x="10624054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3" name="AutoShape 83"/>
          <p:cNvSpPr/>
          <p:nvPr/>
        </p:nvSpPr>
        <p:spPr>
          <a:xfrm>
            <a:off x="10998226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4" name="AutoShape 84"/>
          <p:cNvSpPr/>
          <p:nvPr/>
        </p:nvSpPr>
        <p:spPr>
          <a:xfrm>
            <a:off x="3384084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5" name="AutoShape 85"/>
          <p:cNvSpPr/>
          <p:nvPr/>
        </p:nvSpPr>
        <p:spPr>
          <a:xfrm>
            <a:off x="3758256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6" name="AutoShape 86"/>
          <p:cNvSpPr/>
          <p:nvPr/>
        </p:nvSpPr>
        <p:spPr>
          <a:xfrm>
            <a:off x="4132429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7" name="AutoShape 87"/>
          <p:cNvSpPr/>
          <p:nvPr/>
        </p:nvSpPr>
        <p:spPr>
          <a:xfrm>
            <a:off x="4506601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8" name="AutoShape 88"/>
          <p:cNvSpPr/>
          <p:nvPr/>
        </p:nvSpPr>
        <p:spPr>
          <a:xfrm>
            <a:off x="4880773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9" name="AutoShape 89"/>
          <p:cNvSpPr/>
          <p:nvPr/>
        </p:nvSpPr>
        <p:spPr>
          <a:xfrm>
            <a:off x="5444624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90" name="AutoShape 90"/>
          <p:cNvSpPr/>
          <p:nvPr/>
        </p:nvSpPr>
        <p:spPr>
          <a:xfrm>
            <a:off x="5818796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91" name="AutoShape 91"/>
          <p:cNvSpPr/>
          <p:nvPr/>
        </p:nvSpPr>
        <p:spPr>
          <a:xfrm>
            <a:off x="6192969" y="8030586"/>
            <a:ext cx="291319" cy="757447"/>
          </a:xfrm>
          <a:prstGeom prst="rect">
            <a:avLst/>
          </a:prstGeom>
          <a:solidFill>
            <a:srgbClr val="F6F6F6"/>
          </a:solidFill>
        </p:spPr>
      </p:sp>
      <p:sp>
        <p:nvSpPr>
          <p:cNvPr id="92" name="AutoShape 92"/>
          <p:cNvSpPr/>
          <p:nvPr/>
        </p:nvSpPr>
        <p:spPr>
          <a:xfrm>
            <a:off x="6567141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3" name="AutoShape 93"/>
          <p:cNvSpPr/>
          <p:nvPr/>
        </p:nvSpPr>
        <p:spPr>
          <a:xfrm>
            <a:off x="6941313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4" name="AutoShape 94"/>
          <p:cNvSpPr/>
          <p:nvPr/>
        </p:nvSpPr>
        <p:spPr>
          <a:xfrm>
            <a:off x="7444227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5" name="AutoShape 95"/>
          <p:cNvSpPr/>
          <p:nvPr/>
        </p:nvSpPr>
        <p:spPr>
          <a:xfrm>
            <a:off x="7818399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6" name="AutoShape 96"/>
          <p:cNvSpPr/>
          <p:nvPr/>
        </p:nvSpPr>
        <p:spPr>
          <a:xfrm>
            <a:off x="8192571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7" name="AutoShape 97"/>
          <p:cNvSpPr/>
          <p:nvPr/>
        </p:nvSpPr>
        <p:spPr>
          <a:xfrm>
            <a:off x="8566744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8" name="AutoShape 98"/>
          <p:cNvSpPr/>
          <p:nvPr/>
        </p:nvSpPr>
        <p:spPr>
          <a:xfrm>
            <a:off x="8940916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9" name="AutoShape 99"/>
          <p:cNvSpPr/>
          <p:nvPr/>
        </p:nvSpPr>
        <p:spPr>
          <a:xfrm>
            <a:off x="9501537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00" name="AutoShape 100"/>
          <p:cNvSpPr/>
          <p:nvPr/>
        </p:nvSpPr>
        <p:spPr>
          <a:xfrm>
            <a:off x="9875710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01" name="AutoShape 101"/>
          <p:cNvSpPr/>
          <p:nvPr/>
        </p:nvSpPr>
        <p:spPr>
          <a:xfrm>
            <a:off x="10249882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02" name="AutoShape 102"/>
          <p:cNvSpPr/>
          <p:nvPr/>
        </p:nvSpPr>
        <p:spPr>
          <a:xfrm>
            <a:off x="10624054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3" name="AutoShape 103"/>
          <p:cNvSpPr/>
          <p:nvPr/>
        </p:nvSpPr>
        <p:spPr>
          <a:xfrm>
            <a:off x="10998226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4" name="TextBox 104"/>
          <p:cNvSpPr txBox="1"/>
          <p:nvPr/>
        </p:nvSpPr>
        <p:spPr>
          <a:xfrm>
            <a:off x="1049798" y="1992456"/>
            <a:ext cx="5143171" cy="1197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8"/>
              </a:lnSpc>
            </a:pPr>
            <a:r>
              <a:rPr lang="en-US" sz="428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endParaRPr lang="en-US" sz="428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>
              <a:lnSpc>
                <a:spcPts val="4708"/>
              </a:lnSpc>
              <a:spcBef>
                <a:spcPct val="0"/>
              </a:spcBef>
            </a:pPr>
            <a:r>
              <a:rPr lang="en-US" sz="428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r>
              <a:rPr lang="en-US" sz="428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절차</a:t>
            </a:r>
            <a:r>
              <a:rPr lang="en-US" sz="428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428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  <a:endParaRPr lang="en-US" sz="428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5" name="AutoShape 105"/>
          <p:cNvSpPr/>
          <p:nvPr/>
        </p:nvSpPr>
        <p:spPr>
          <a:xfrm rot="-5400000">
            <a:off x="10918833" y="3699658"/>
            <a:ext cx="1007335" cy="1595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106" name="AutoShape 106"/>
          <p:cNvSpPr/>
          <p:nvPr/>
        </p:nvSpPr>
        <p:spPr>
          <a:xfrm>
            <a:off x="11559405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7" name="AutoShape 107"/>
          <p:cNvSpPr/>
          <p:nvPr/>
        </p:nvSpPr>
        <p:spPr>
          <a:xfrm>
            <a:off x="11933578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8" name="AutoShape 108"/>
          <p:cNvSpPr/>
          <p:nvPr/>
        </p:nvSpPr>
        <p:spPr>
          <a:xfrm>
            <a:off x="12307750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9" name="AutoShape 109"/>
          <p:cNvSpPr/>
          <p:nvPr/>
        </p:nvSpPr>
        <p:spPr>
          <a:xfrm>
            <a:off x="12681922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0" name="AutoShape 110"/>
          <p:cNvSpPr/>
          <p:nvPr/>
        </p:nvSpPr>
        <p:spPr>
          <a:xfrm>
            <a:off x="13056095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1" name="AutoShape 111"/>
          <p:cNvSpPr/>
          <p:nvPr/>
        </p:nvSpPr>
        <p:spPr>
          <a:xfrm>
            <a:off x="11566068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2" name="AutoShape 112"/>
          <p:cNvSpPr/>
          <p:nvPr/>
        </p:nvSpPr>
        <p:spPr>
          <a:xfrm>
            <a:off x="11940240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3" name="AutoShape 113"/>
          <p:cNvSpPr/>
          <p:nvPr/>
        </p:nvSpPr>
        <p:spPr>
          <a:xfrm>
            <a:off x="12314412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4" name="AutoShape 114"/>
          <p:cNvSpPr/>
          <p:nvPr/>
        </p:nvSpPr>
        <p:spPr>
          <a:xfrm>
            <a:off x="12688585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5" name="AutoShape 115"/>
          <p:cNvSpPr/>
          <p:nvPr/>
        </p:nvSpPr>
        <p:spPr>
          <a:xfrm>
            <a:off x="13062757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6" name="AutoShape 116"/>
          <p:cNvSpPr/>
          <p:nvPr/>
        </p:nvSpPr>
        <p:spPr>
          <a:xfrm>
            <a:off x="11566068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7" name="AutoShape 117"/>
          <p:cNvSpPr/>
          <p:nvPr/>
        </p:nvSpPr>
        <p:spPr>
          <a:xfrm>
            <a:off x="11940240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8" name="AutoShape 118"/>
          <p:cNvSpPr/>
          <p:nvPr/>
        </p:nvSpPr>
        <p:spPr>
          <a:xfrm>
            <a:off x="12314412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9" name="AutoShape 119"/>
          <p:cNvSpPr/>
          <p:nvPr/>
        </p:nvSpPr>
        <p:spPr>
          <a:xfrm>
            <a:off x="12688585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0" name="AutoShape 120"/>
          <p:cNvSpPr/>
          <p:nvPr/>
        </p:nvSpPr>
        <p:spPr>
          <a:xfrm>
            <a:off x="13062757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1" name="AutoShape 121"/>
          <p:cNvSpPr/>
          <p:nvPr/>
        </p:nvSpPr>
        <p:spPr>
          <a:xfrm>
            <a:off x="11566068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2" name="AutoShape 122"/>
          <p:cNvSpPr/>
          <p:nvPr/>
        </p:nvSpPr>
        <p:spPr>
          <a:xfrm>
            <a:off x="11940240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3" name="AutoShape 123"/>
          <p:cNvSpPr/>
          <p:nvPr/>
        </p:nvSpPr>
        <p:spPr>
          <a:xfrm>
            <a:off x="12314412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4" name="AutoShape 124"/>
          <p:cNvSpPr/>
          <p:nvPr/>
        </p:nvSpPr>
        <p:spPr>
          <a:xfrm>
            <a:off x="12688585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5" name="AutoShape 125"/>
          <p:cNvSpPr/>
          <p:nvPr/>
        </p:nvSpPr>
        <p:spPr>
          <a:xfrm>
            <a:off x="13062757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6" name="AutoShape 126"/>
          <p:cNvSpPr/>
          <p:nvPr/>
        </p:nvSpPr>
        <p:spPr>
          <a:xfrm>
            <a:off x="11566068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27" name="AutoShape 127"/>
          <p:cNvSpPr/>
          <p:nvPr/>
        </p:nvSpPr>
        <p:spPr>
          <a:xfrm>
            <a:off x="11940240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28" name="AutoShape 128"/>
          <p:cNvSpPr/>
          <p:nvPr/>
        </p:nvSpPr>
        <p:spPr>
          <a:xfrm>
            <a:off x="12314412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29" name="AutoShape 129"/>
          <p:cNvSpPr/>
          <p:nvPr/>
        </p:nvSpPr>
        <p:spPr>
          <a:xfrm>
            <a:off x="12688585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30" name="AutoShape 130"/>
          <p:cNvSpPr/>
          <p:nvPr/>
        </p:nvSpPr>
        <p:spPr>
          <a:xfrm>
            <a:off x="13062757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31" name="TextBox 131"/>
          <p:cNvSpPr txBox="1"/>
          <p:nvPr/>
        </p:nvSpPr>
        <p:spPr>
          <a:xfrm>
            <a:off x="11497151" y="3513909"/>
            <a:ext cx="183950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08.28~09.01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1549799" y="4749285"/>
            <a:ext cx="114895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기획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4" name="Group 1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7" name="TextBox 13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01. 개요</a:t>
              </a:r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39" name="Group 13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1" name="Freeform 14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42" name="TextBox 14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02. 팀 구성 및 역할</a:t>
              </a:r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11619202" y="542028"/>
            <a:ext cx="2047729" cy="315222"/>
            <a:chOff x="0" y="0"/>
            <a:chExt cx="2730305" cy="420296"/>
          </a:xfrm>
        </p:grpSpPr>
        <p:grpSp>
          <p:nvGrpSpPr>
            <p:cNvPr id="144" name="Group 14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47" name="TextBox 14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04. 수행 결과</a:t>
              </a:r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13995995" y="542028"/>
            <a:ext cx="2047729" cy="315222"/>
            <a:chOff x="0" y="0"/>
            <a:chExt cx="2730305" cy="420296"/>
          </a:xfrm>
        </p:grpSpPr>
        <p:grpSp>
          <p:nvGrpSpPr>
            <p:cNvPr id="149" name="Group 14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1" name="Freeform 15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2" name="TextBox 15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05. 보완사항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9242408" y="542028"/>
            <a:ext cx="2047729" cy="315222"/>
            <a:chOff x="0" y="0"/>
            <a:chExt cx="2730305" cy="420296"/>
          </a:xfrm>
        </p:grpSpPr>
        <p:grpSp>
          <p:nvGrpSpPr>
            <p:cNvPr id="154" name="Group 15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7" name="TextBox 15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04. 데이터 분석</a:t>
              </a:r>
            </a:p>
          </p:txBody>
        </p:sp>
      </p:grpSp>
      <p:sp>
        <p:nvSpPr>
          <p:cNvPr id="158" name="AutoShape 15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9" name="AutoShape 15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0" name="AutoShape 160"/>
          <p:cNvSpPr/>
          <p:nvPr/>
        </p:nvSpPr>
        <p:spPr>
          <a:xfrm>
            <a:off x="8913343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1" name="AutoShape 161"/>
          <p:cNvSpPr/>
          <p:nvPr/>
        </p:nvSpPr>
        <p:spPr>
          <a:xfrm>
            <a:off x="11290137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2" name="AutoShape 162"/>
          <p:cNvSpPr/>
          <p:nvPr/>
        </p:nvSpPr>
        <p:spPr>
          <a:xfrm>
            <a:off x="13666931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3" name="Freeform 163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164" name="Freeform 164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5" name="TextBox 165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  <p:grpSp>
        <p:nvGrpSpPr>
          <p:cNvPr id="166" name="Group 166"/>
          <p:cNvGrpSpPr/>
          <p:nvPr/>
        </p:nvGrpSpPr>
        <p:grpSpPr>
          <a:xfrm>
            <a:off x="5850825" y="392866"/>
            <a:ext cx="3216975" cy="561850"/>
            <a:chOff x="0" y="0"/>
            <a:chExt cx="6609980" cy="1207317"/>
          </a:xfrm>
        </p:grpSpPr>
        <p:sp>
          <p:nvSpPr>
            <p:cNvPr id="167" name="Freeform 167"/>
            <p:cNvSpPr/>
            <p:nvPr/>
          </p:nvSpPr>
          <p:spPr>
            <a:xfrm>
              <a:off x="31750" y="31750"/>
              <a:ext cx="6546479" cy="1143817"/>
            </a:xfrm>
            <a:custGeom>
              <a:avLst/>
              <a:gdLst/>
              <a:ahLst/>
              <a:cxnLst/>
              <a:rect l="l" t="t" r="r" b="b"/>
              <a:pathLst>
                <a:path w="6546479" h="1143817">
                  <a:moveTo>
                    <a:pt x="6453770" y="1143817"/>
                  </a:moveTo>
                  <a:lnTo>
                    <a:pt x="92710" y="1143817"/>
                  </a:lnTo>
                  <a:cubicBezTo>
                    <a:pt x="41910" y="1143817"/>
                    <a:pt x="0" y="1101907"/>
                    <a:pt x="0" y="105110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1049837"/>
                  </a:lnTo>
                  <a:cubicBezTo>
                    <a:pt x="6546479" y="1101907"/>
                    <a:pt x="6504570" y="1143817"/>
                    <a:pt x="6453770" y="1143817"/>
                  </a:cubicBezTo>
                </a:path>
              </a:pathLst>
            </a:custGeom>
            <a:solidFill>
              <a:srgbClr val="E94C40"/>
            </a:solidFill>
          </p:spPr>
        </p:sp>
        <p:sp>
          <p:nvSpPr>
            <p:cNvPr id="168" name="Freeform 168"/>
            <p:cNvSpPr/>
            <p:nvPr/>
          </p:nvSpPr>
          <p:spPr>
            <a:xfrm>
              <a:off x="0" y="0"/>
              <a:ext cx="6609980" cy="1207317"/>
            </a:xfrm>
            <a:custGeom>
              <a:avLst/>
              <a:gdLst/>
              <a:ahLst/>
              <a:cxnLst/>
              <a:rect l="l" t="t" r="r" b="b"/>
              <a:pathLst>
                <a:path w="6609980" h="1207317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1082858"/>
                  </a:lnTo>
                  <a:cubicBezTo>
                    <a:pt x="6550290" y="1118417"/>
                    <a:pt x="6521079" y="1147627"/>
                    <a:pt x="6485520" y="1147627"/>
                  </a:cubicBezTo>
                  <a:lnTo>
                    <a:pt x="124460" y="1147627"/>
                  </a:lnTo>
                  <a:cubicBezTo>
                    <a:pt x="88900" y="1147627"/>
                    <a:pt x="59690" y="1118417"/>
                    <a:pt x="59690" y="10828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82858"/>
                  </a:lnTo>
                  <a:cubicBezTo>
                    <a:pt x="0" y="1151437"/>
                    <a:pt x="55880" y="1207317"/>
                    <a:pt x="124460" y="1207317"/>
                  </a:cubicBezTo>
                  <a:lnTo>
                    <a:pt x="6485520" y="1207317"/>
                  </a:lnTo>
                  <a:cubicBezTo>
                    <a:pt x="6554100" y="1207317"/>
                    <a:pt x="6609980" y="1151437"/>
                    <a:pt x="6609980" y="1082858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9" name="TextBox 169"/>
          <p:cNvSpPr txBox="1"/>
          <p:nvPr/>
        </p:nvSpPr>
        <p:spPr>
          <a:xfrm>
            <a:off x="5998763" y="467468"/>
            <a:ext cx="321330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279" spc="227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en-US" sz="2279" spc="227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r>
              <a:rPr lang="en-US" sz="2279" spc="227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79" spc="227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절차</a:t>
            </a:r>
            <a:r>
              <a:rPr lang="en-US" sz="2279" spc="227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2279" spc="227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  <a:endParaRPr lang="en-US" sz="2279" spc="227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0" name="AutoShape 170"/>
          <p:cNvSpPr/>
          <p:nvPr/>
        </p:nvSpPr>
        <p:spPr>
          <a:xfrm>
            <a:off x="1028689" y="3171239"/>
            <a:ext cx="16251720" cy="1007335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id="171" name="AutoShape 171"/>
          <p:cNvSpPr/>
          <p:nvPr/>
        </p:nvSpPr>
        <p:spPr>
          <a:xfrm rot="-5400000">
            <a:off x="12905732" y="3692038"/>
            <a:ext cx="1007335" cy="3119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172" name="TextBox 172"/>
          <p:cNvSpPr txBox="1"/>
          <p:nvPr/>
        </p:nvSpPr>
        <p:spPr>
          <a:xfrm>
            <a:off x="13491671" y="3507963"/>
            <a:ext cx="183950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08.28~09.01</a:t>
            </a:r>
          </a:p>
        </p:txBody>
      </p:sp>
      <p:sp>
        <p:nvSpPr>
          <p:cNvPr id="173" name="AutoShape 173"/>
          <p:cNvSpPr/>
          <p:nvPr/>
        </p:nvSpPr>
        <p:spPr>
          <a:xfrm>
            <a:off x="13536502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4" name="AutoShape 174"/>
          <p:cNvSpPr/>
          <p:nvPr/>
        </p:nvSpPr>
        <p:spPr>
          <a:xfrm>
            <a:off x="13910675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5" name="AutoShape 175"/>
          <p:cNvSpPr/>
          <p:nvPr/>
        </p:nvSpPr>
        <p:spPr>
          <a:xfrm>
            <a:off x="14284847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6" name="AutoShape 176"/>
          <p:cNvSpPr/>
          <p:nvPr/>
        </p:nvSpPr>
        <p:spPr>
          <a:xfrm>
            <a:off x="14659019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7" name="AutoShape 177"/>
          <p:cNvSpPr/>
          <p:nvPr/>
        </p:nvSpPr>
        <p:spPr>
          <a:xfrm>
            <a:off x="15033192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8" name="AutoShape 178"/>
          <p:cNvSpPr/>
          <p:nvPr/>
        </p:nvSpPr>
        <p:spPr>
          <a:xfrm>
            <a:off x="13543165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9" name="AutoShape 179"/>
          <p:cNvSpPr/>
          <p:nvPr/>
        </p:nvSpPr>
        <p:spPr>
          <a:xfrm>
            <a:off x="13917337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0" name="AutoShape 180"/>
          <p:cNvSpPr/>
          <p:nvPr/>
        </p:nvSpPr>
        <p:spPr>
          <a:xfrm>
            <a:off x="14291510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1" name="AutoShape 181"/>
          <p:cNvSpPr/>
          <p:nvPr/>
        </p:nvSpPr>
        <p:spPr>
          <a:xfrm>
            <a:off x="14665682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2" name="AutoShape 182"/>
          <p:cNvSpPr/>
          <p:nvPr/>
        </p:nvSpPr>
        <p:spPr>
          <a:xfrm>
            <a:off x="15039854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3" name="AutoShape 183"/>
          <p:cNvSpPr/>
          <p:nvPr/>
        </p:nvSpPr>
        <p:spPr>
          <a:xfrm>
            <a:off x="13543165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4" name="AutoShape 184"/>
          <p:cNvSpPr/>
          <p:nvPr/>
        </p:nvSpPr>
        <p:spPr>
          <a:xfrm>
            <a:off x="13917337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5" name="AutoShape 185"/>
          <p:cNvSpPr/>
          <p:nvPr/>
        </p:nvSpPr>
        <p:spPr>
          <a:xfrm>
            <a:off x="14291510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6" name="AutoShape 186"/>
          <p:cNvSpPr/>
          <p:nvPr/>
        </p:nvSpPr>
        <p:spPr>
          <a:xfrm>
            <a:off x="14665682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7" name="AutoShape 187"/>
          <p:cNvSpPr/>
          <p:nvPr/>
        </p:nvSpPr>
        <p:spPr>
          <a:xfrm>
            <a:off x="1503985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8" name="AutoShape 188"/>
          <p:cNvSpPr/>
          <p:nvPr/>
        </p:nvSpPr>
        <p:spPr>
          <a:xfrm>
            <a:off x="13543165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9" name="AutoShape 189"/>
          <p:cNvSpPr/>
          <p:nvPr/>
        </p:nvSpPr>
        <p:spPr>
          <a:xfrm>
            <a:off x="13917337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0" name="AutoShape 190"/>
          <p:cNvSpPr/>
          <p:nvPr/>
        </p:nvSpPr>
        <p:spPr>
          <a:xfrm>
            <a:off x="14291510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1" name="AutoShape 191"/>
          <p:cNvSpPr/>
          <p:nvPr/>
        </p:nvSpPr>
        <p:spPr>
          <a:xfrm>
            <a:off x="14665682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2" name="AutoShape 192"/>
          <p:cNvSpPr/>
          <p:nvPr/>
        </p:nvSpPr>
        <p:spPr>
          <a:xfrm>
            <a:off x="15039854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3" name="AutoShape 193"/>
          <p:cNvSpPr/>
          <p:nvPr/>
        </p:nvSpPr>
        <p:spPr>
          <a:xfrm>
            <a:off x="13543165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94" name="AutoShape 194"/>
          <p:cNvSpPr/>
          <p:nvPr/>
        </p:nvSpPr>
        <p:spPr>
          <a:xfrm>
            <a:off x="13917337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95" name="AutoShape 195"/>
          <p:cNvSpPr/>
          <p:nvPr/>
        </p:nvSpPr>
        <p:spPr>
          <a:xfrm>
            <a:off x="14291510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96" name="AutoShape 196"/>
          <p:cNvSpPr/>
          <p:nvPr/>
        </p:nvSpPr>
        <p:spPr>
          <a:xfrm>
            <a:off x="14665682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7" name="AutoShape 197"/>
          <p:cNvSpPr/>
          <p:nvPr/>
        </p:nvSpPr>
        <p:spPr>
          <a:xfrm>
            <a:off x="15039854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8" name="AutoShape 198"/>
          <p:cNvSpPr/>
          <p:nvPr/>
        </p:nvSpPr>
        <p:spPr>
          <a:xfrm>
            <a:off x="4506601" y="4563726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99" name="AutoShape 199"/>
          <p:cNvSpPr/>
          <p:nvPr/>
        </p:nvSpPr>
        <p:spPr>
          <a:xfrm>
            <a:off x="4883645" y="4563726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200" name="AutoShape 200"/>
          <p:cNvSpPr/>
          <p:nvPr/>
        </p:nvSpPr>
        <p:spPr>
          <a:xfrm>
            <a:off x="4125766" y="5458891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1" name="AutoShape 201"/>
          <p:cNvSpPr/>
          <p:nvPr/>
        </p:nvSpPr>
        <p:spPr>
          <a:xfrm>
            <a:off x="4506601" y="5458891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2" name="AutoShape 202"/>
          <p:cNvSpPr/>
          <p:nvPr/>
        </p:nvSpPr>
        <p:spPr>
          <a:xfrm>
            <a:off x="4886605" y="5455682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3" name="AutoShape 203"/>
          <p:cNvSpPr/>
          <p:nvPr/>
        </p:nvSpPr>
        <p:spPr>
          <a:xfrm>
            <a:off x="6560478" y="5458891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204" name="AutoShape 204"/>
          <p:cNvSpPr/>
          <p:nvPr/>
        </p:nvSpPr>
        <p:spPr>
          <a:xfrm>
            <a:off x="6934651" y="5442420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205" name="AutoShape 205"/>
          <p:cNvSpPr/>
          <p:nvPr/>
        </p:nvSpPr>
        <p:spPr>
          <a:xfrm>
            <a:off x="581213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6" name="AutoShape 206"/>
          <p:cNvSpPr/>
          <p:nvPr/>
        </p:nvSpPr>
        <p:spPr>
          <a:xfrm>
            <a:off x="7437564" y="6321113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207" name="AutoShape 207"/>
          <p:cNvSpPr/>
          <p:nvPr/>
        </p:nvSpPr>
        <p:spPr>
          <a:xfrm>
            <a:off x="6560478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8" name="AutoShape 208"/>
          <p:cNvSpPr/>
          <p:nvPr/>
        </p:nvSpPr>
        <p:spPr>
          <a:xfrm>
            <a:off x="6941313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9" name="AutoShape 209"/>
          <p:cNvSpPr/>
          <p:nvPr/>
        </p:nvSpPr>
        <p:spPr>
          <a:xfrm>
            <a:off x="8560081" y="7183335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210" name="AutoShape 210"/>
          <p:cNvSpPr/>
          <p:nvPr/>
        </p:nvSpPr>
        <p:spPr>
          <a:xfrm>
            <a:off x="8940916" y="7183835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211" name="AutoShape 211"/>
          <p:cNvSpPr/>
          <p:nvPr/>
        </p:nvSpPr>
        <p:spPr>
          <a:xfrm rot="-5400000">
            <a:off x="14876439" y="3677883"/>
            <a:ext cx="1007335" cy="3119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212" name="TextBox 212"/>
          <p:cNvSpPr txBox="1"/>
          <p:nvPr/>
        </p:nvSpPr>
        <p:spPr>
          <a:xfrm>
            <a:off x="15429040" y="3493808"/>
            <a:ext cx="183950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09.04~09.08</a:t>
            </a:r>
          </a:p>
        </p:txBody>
      </p:sp>
      <p:sp>
        <p:nvSpPr>
          <p:cNvPr id="213" name="AutoShape 213"/>
          <p:cNvSpPr/>
          <p:nvPr/>
        </p:nvSpPr>
        <p:spPr>
          <a:xfrm>
            <a:off x="15485739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4" name="AutoShape 214"/>
          <p:cNvSpPr/>
          <p:nvPr/>
        </p:nvSpPr>
        <p:spPr>
          <a:xfrm>
            <a:off x="15859911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5" name="AutoShape 215"/>
          <p:cNvSpPr/>
          <p:nvPr/>
        </p:nvSpPr>
        <p:spPr>
          <a:xfrm>
            <a:off x="16234083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6" name="AutoShape 216"/>
          <p:cNvSpPr/>
          <p:nvPr/>
        </p:nvSpPr>
        <p:spPr>
          <a:xfrm>
            <a:off x="16608256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7" name="AutoShape 217"/>
          <p:cNvSpPr/>
          <p:nvPr/>
        </p:nvSpPr>
        <p:spPr>
          <a:xfrm>
            <a:off x="16982428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8" name="AutoShape 218"/>
          <p:cNvSpPr/>
          <p:nvPr/>
        </p:nvSpPr>
        <p:spPr>
          <a:xfrm>
            <a:off x="15492401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9" name="AutoShape 219"/>
          <p:cNvSpPr/>
          <p:nvPr/>
        </p:nvSpPr>
        <p:spPr>
          <a:xfrm>
            <a:off x="15866574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0" name="AutoShape 220"/>
          <p:cNvSpPr/>
          <p:nvPr/>
        </p:nvSpPr>
        <p:spPr>
          <a:xfrm>
            <a:off x="16240746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1" name="AutoShape 221"/>
          <p:cNvSpPr/>
          <p:nvPr/>
        </p:nvSpPr>
        <p:spPr>
          <a:xfrm>
            <a:off x="16614918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2" name="AutoShape 222"/>
          <p:cNvSpPr/>
          <p:nvPr/>
        </p:nvSpPr>
        <p:spPr>
          <a:xfrm>
            <a:off x="16989091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3" name="AutoShape 223"/>
          <p:cNvSpPr/>
          <p:nvPr/>
        </p:nvSpPr>
        <p:spPr>
          <a:xfrm>
            <a:off x="15492401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4" name="AutoShape 224"/>
          <p:cNvSpPr/>
          <p:nvPr/>
        </p:nvSpPr>
        <p:spPr>
          <a:xfrm>
            <a:off x="1586657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5" name="AutoShape 225"/>
          <p:cNvSpPr/>
          <p:nvPr/>
        </p:nvSpPr>
        <p:spPr>
          <a:xfrm>
            <a:off x="16240746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6" name="AutoShape 226"/>
          <p:cNvSpPr/>
          <p:nvPr/>
        </p:nvSpPr>
        <p:spPr>
          <a:xfrm>
            <a:off x="16614918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7" name="AutoShape 227"/>
          <p:cNvSpPr/>
          <p:nvPr/>
        </p:nvSpPr>
        <p:spPr>
          <a:xfrm>
            <a:off x="16989091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8" name="AutoShape 228"/>
          <p:cNvSpPr/>
          <p:nvPr/>
        </p:nvSpPr>
        <p:spPr>
          <a:xfrm>
            <a:off x="15492401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9" name="AutoShape 229"/>
          <p:cNvSpPr/>
          <p:nvPr/>
        </p:nvSpPr>
        <p:spPr>
          <a:xfrm>
            <a:off x="15866574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0" name="AutoShape 230"/>
          <p:cNvSpPr/>
          <p:nvPr/>
        </p:nvSpPr>
        <p:spPr>
          <a:xfrm>
            <a:off x="16240746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1" name="AutoShape 231"/>
          <p:cNvSpPr/>
          <p:nvPr/>
        </p:nvSpPr>
        <p:spPr>
          <a:xfrm>
            <a:off x="16614918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2" name="AutoShape 232"/>
          <p:cNvSpPr/>
          <p:nvPr/>
        </p:nvSpPr>
        <p:spPr>
          <a:xfrm>
            <a:off x="16989091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3" name="AutoShape 233"/>
          <p:cNvSpPr/>
          <p:nvPr/>
        </p:nvSpPr>
        <p:spPr>
          <a:xfrm>
            <a:off x="15492401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234" name="AutoShape 234"/>
          <p:cNvSpPr/>
          <p:nvPr/>
        </p:nvSpPr>
        <p:spPr>
          <a:xfrm>
            <a:off x="15866574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235" name="AutoShape 235"/>
          <p:cNvSpPr/>
          <p:nvPr/>
        </p:nvSpPr>
        <p:spPr>
          <a:xfrm>
            <a:off x="16240746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236" name="AutoShape 236"/>
          <p:cNvSpPr/>
          <p:nvPr/>
        </p:nvSpPr>
        <p:spPr>
          <a:xfrm>
            <a:off x="16614918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7" name="AutoShape 237"/>
          <p:cNvSpPr/>
          <p:nvPr/>
        </p:nvSpPr>
        <p:spPr>
          <a:xfrm>
            <a:off x="16989091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8" name="TextBox 237"/>
          <p:cNvSpPr txBox="1"/>
          <p:nvPr/>
        </p:nvSpPr>
        <p:spPr>
          <a:xfrm>
            <a:off x="1461572" y="8837071"/>
            <a:ext cx="223651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제품기획 추가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5761</Words>
  <Application>Microsoft Office PowerPoint</Application>
  <PresentationFormat>사용자 지정</PresentationFormat>
  <Paragraphs>929</Paragraphs>
  <Slides>56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70" baseType="lpstr">
      <vt:lpstr>Source Han Sans KR</vt:lpstr>
      <vt:lpstr>Jeju Hallasan</vt:lpstr>
      <vt:lpstr>Dokdo</vt:lpstr>
      <vt:lpstr>Bahnschrift SemiLight</vt:lpstr>
      <vt:lpstr>Source Han Sans KR Heavy</vt:lpstr>
      <vt:lpstr>맑은 고딕</vt:lpstr>
      <vt:lpstr>Source Han Sans KR Bold</vt:lpstr>
      <vt:lpstr>Bebas Neue Bold</vt:lpstr>
      <vt:lpstr>Calibri</vt:lpstr>
      <vt:lpstr>AppleSDGothicNeo-Regular</vt:lpstr>
      <vt:lpstr>Arial</vt:lpstr>
      <vt:lpstr>Source Han Sans KR Light</vt:lpstr>
      <vt:lpstr>나눔스퀘어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</dc:title>
  <cp:lastModifiedBy>NT550-048</cp:lastModifiedBy>
  <cp:revision>27</cp:revision>
  <dcterms:created xsi:type="dcterms:W3CDTF">2006-08-16T00:00:00Z</dcterms:created>
  <dcterms:modified xsi:type="dcterms:W3CDTF">2023-09-05T09:55:22Z</dcterms:modified>
  <dc:identifier>DAFtLTDcXHE</dc:identifier>
</cp:coreProperties>
</file>